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56" r:id="rId2"/>
    <p:sldId id="272" r:id="rId3"/>
    <p:sldId id="608" r:id="rId4"/>
    <p:sldId id="672" r:id="rId5"/>
    <p:sldId id="641" r:id="rId6"/>
    <p:sldId id="714" r:id="rId7"/>
    <p:sldId id="715" r:id="rId8"/>
    <p:sldId id="716" r:id="rId9"/>
    <p:sldId id="717" r:id="rId10"/>
    <p:sldId id="718" r:id="rId11"/>
    <p:sldId id="719" r:id="rId12"/>
    <p:sldId id="705" r:id="rId13"/>
    <p:sldId id="268" r:id="rId14"/>
    <p:sldId id="270" r:id="rId15"/>
    <p:sldId id="706" r:id="rId16"/>
    <p:sldId id="271" r:id="rId17"/>
    <p:sldId id="273" r:id="rId18"/>
    <p:sldId id="274" r:id="rId19"/>
    <p:sldId id="267" r:id="rId20"/>
    <p:sldId id="707" r:id="rId21"/>
    <p:sldId id="278" r:id="rId22"/>
    <p:sldId id="708" r:id="rId23"/>
    <p:sldId id="709" r:id="rId24"/>
    <p:sldId id="276" r:id="rId25"/>
    <p:sldId id="277" r:id="rId26"/>
    <p:sldId id="710" r:id="rId27"/>
    <p:sldId id="711" r:id="rId28"/>
    <p:sldId id="712" r:id="rId29"/>
    <p:sldId id="275" r:id="rId30"/>
    <p:sldId id="279" r:id="rId31"/>
    <p:sldId id="713" r:id="rId32"/>
    <p:sldId id="280" r:id="rId33"/>
    <p:sldId id="673" r:id="rId34"/>
    <p:sldId id="704" r:id="rId35"/>
    <p:sldId id="609" r:id="rId36"/>
    <p:sldId id="610" r:id="rId37"/>
    <p:sldId id="269"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272"/>
            <p14:sldId id="608"/>
            <p14:sldId id="672"/>
            <p14:sldId id="641"/>
          </p14:sldIdLst>
        </p14:section>
        <p14:section name="Students" id="{98A4CB69-D533-B044-959E-70CE1E65BA60}">
          <p14:sldIdLst>
            <p14:sldId id="714"/>
            <p14:sldId id="715"/>
            <p14:sldId id="716"/>
            <p14:sldId id="717"/>
            <p14:sldId id="718"/>
            <p14:sldId id="719"/>
            <p14:sldId id="705"/>
            <p14:sldId id="268"/>
            <p14:sldId id="270"/>
            <p14:sldId id="706"/>
            <p14:sldId id="271"/>
            <p14:sldId id="273"/>
            <p14:sldId id="274"/>
            <p14:sldId id="267"/>
            <p14:sldId id="707"/>
            <p14:sldId id="278"/>
            <p14:sldId id="708"/>
            <p14:sldId id="709"/>
            <p14:sldId id="276"/>
            <p14:sldId id="277"/>
            <p14:sldId id="710"/>
            <p14:sldId id="711"/>
            <p14:sldId id="712"/>
            <p14:sldId id="275"/>
            <p14:sldId id="279"/>
            <p14:sldId id="713"/>
            <p14:sldId id="280"/>
          </p14:sldIdLst>
        </p14:section>
        <p14:section name="Common" id="{52F535B8-693D-D148-93BE-0078B2A61C27}">
          <p14:sldIdLst>
            <p14:sldId id="673"/>
            <p14:sldId id="704"/>
            <p14:sldId id="609"/>
            <p14:sldId id="610"/>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72" autoAdjust="0"/>
    <p:restoredTop sz="79322" autoAdjust="0"/>
  </p:normalViewPr>
  <p:slideViewPr>
    <p:cSldViewPr snapToGrid="0" snapToObjects="1">
      <p:cViewPr varScale="1">
        <p:scale>
          <a:sx n="157" d="100"/>
          <a:sy n="157" d="100"/>
        </p:scale>
        <p:origin x="520" y="176"/>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you are using the internet for, be that using a search engine, scrolling a social media, or scrolling through a streaming service, the things you’re seeing are being served to you by content recommendation algorithms. YouTube, Spotify, Google Search, Netflix, and countless others utilize these algorithms. In some way, they are inescapable– there is a lot of content out there, and only so much of it is relevant and can be shown reasonably at once. However, these systems also have factors which remain outside of human control.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define what a Content-Serving Algorithm is. These are programs which utilize machine-learning systems, or “neural networks,” in order to sort and prioritize content. What exactly the “content” is varies by implementation and use. It could be web queries, posts, or any other form of media. These systems automatically score a post on some metric of success based on interaction with the user, usually defined by factors such as click-through rates and user retention. The quality of outcome is then added to the database and tied to a complex network of nodes which store information that categorizes posts and users, and through a math process called “Gradient Descent” works its way towards better and better scores. These systems are “black boxes,” as the way networks create these categorizations can not be cleanly understood by a human observer, even with access to the inner workings of the program.</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00039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prominent example of these algorithms being deployed is YouTube. A content-recommendation algorithm handles every video which pops up on your home feed, the recommended videos while already watching another, the </a:t>
            </a:r>
            <a:r>
              <a:rPr lang="en-US" dirty="0" err="1"/>
              <a:t>autoplayed</a:t>
            </a:r>
            <a:r>
              <a:rPr lang="en-US" dirty="0"/>
              <a:t> content, search results, and even your subscriptions feed. Every video is scored based on user-interaction metrics of “watch-time” and “click-through rate,” factoring in both specific interactions with that post as well as interactions with posts similar to it. These “successful interactions” (interactions where a user clicks and especially remains watching a video, or </a:t>
            </a:r>
            <a:r>
              <a:rPr lang="en-US" dirty="0" err="1"/>
              <a:t>autoplays</a:t>
            </a:r>
            <a:r>
              <a:rPr lang="en-US" dirty="0"/>
              <a:t> to another) are then added back into YouTube’s gigantic database and fed back into the network.</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71638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algorithms inherently have some level of uncontrollability due to their black box nature, as discussed before. However, the ways users engage with these algorithms can be manipulated beyond the end user’s control, as well. Common User Experience/Interface features, such as by-default-enabled autoplay, remove a level of user consent when engaging with these platforms; by simply engaging with one piece of content on the platform, you are considered consenting to the algorithmically determined next piece of content unless specifically telling the system otherwise. Services can also modify user inputs both transparently and behind the scenes, showcased by these displayed and hidden query modifications in Google Search.</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7588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content is being served using these algorithms, they are being optimized for engagement. It’s simply the way these companies make money; engagement puts eyes on ads which puts money in the hands of service providers. However, this incentivizes providers to get users as engaged as possible, leading to cases of addiction in precise enough algorithms, such as that of TikTok’s short-form video platform. Beyond this, users also change their behaviors around these systems. Sometimes this is harmless: TikTok users replace words such as “kill” with “unalive” and users in general work to optimize the content they create to mesh with the algorithm, a common experience particularly on YouTube, where major algorithm changes have resulted in major changes in who and what is popular. Sometimes, this also leads to situations like SEO methods being used to manipulate search queries during the 2016 Congressional Elections.</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84755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25064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 agencies are close to the bottom of talent outflows, compared to other industries</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14798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problems with the industry.</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947615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Proposal was “on General Dynamics Corporation’s human rights due diligence process to identify, assess, prevent, mitigate, and remedy actual and potential human rights impacts associated with high-risk products and services, including those in conflict-affected areas”</a:t>
            </a:r>
          </a:p>
          <a:p>
            <a:endParaRPr lang="en-US" dirty="0"/>
          </a:p>
          <a:p>
            <a:r>
              <a:rPr lang="en-US" dirty="0"/>
              <a:t>Even though the government calls the shots in the end, contractors should still be responsible for performing their own human rights analysis.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27678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bomb is essentially many smaller explosives loaded into a missile. The missile opens up mid air and the bombs ignite as they fall, exploding above the ground [6].</a:t>
            </a:r>
          </a:p>
          <a:p>
            <a:r>
              <a:rPr lang="en-US" dirty="0"/>
              <a:t>Picture on the right is the left over </a:t>
            </a:r>
            <a:r>
              <a:rPr lang="en-US" dirty="0" err="1"/>
              <a:t>debree</a:t>
            </a:r>
            <a:r>
              <a:rPr lang="en-US" dirty="0"/>
              <a:t> from these weapons.</a:t>
            </a:r>
          </a:p>
          <a:p>
            <a:endParaRPr lang="en-US" dirty="0"/>
          </a:p>
          <a:p>
            <a:r>
              <a:rPr lang="en-US" dirty="0"/>
              <a:t>Many don’t want to have a part in developing systems like this</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82598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personal story about finding thing in the forest being an ex Raytheon site:</a:t>
            </a:r>
          </a:p>
          <a:p>
            <a:r>
              <a:rPr lang="en-US" dirty="0" err="1"/>
              <a:t>Im</a:t>
            </a:r>
            <a:r>
              <a:rPr lang="en-US" dirty="0"/>
              <a:t> from Sudbury, a town neighboring </a:t>
            </a:r>
            <a:r>
              <a:rPr lang="en-US" dirty="0" err="1"/>
              <a:t>wayland</a:t>
            </a:r>
            <a:r>
              <a:rPr lang="en-US" dirty="0"/>
              <a:t> that also had a Raytheon laboratory. It was turned into a shopping plaza. However, you can still find old </a:t>
            </a:r>
          </a:p>
          <a:p>
            <a:r>
              <a:rPr lang="en-US" dirty="0"/>
              <a:t>Raytheon parts and garbage in the woods behind one of the stores.</a:t>
            </a:r>
          </a:p>
          <a:p>
            <a:endParaRPr lang="en-US" dirty="0"/>
          </a:p>
          <a:p>
            <a:r>
              <a:rPr lang="en-US" dirty="0"/>
              <a:t>Talk about contamination issues in Wayland:</a:t>
            </a:r>
          </a:p>
          <a:p>
            <a:endParaRPr lang="en-US" dirty="0"/>
          </a:p>
          <a:p>
            <a:r>
              <a:rPr lang="en-US" dirty="0"/>
              <a:t>Wayland mass used to be a massive Raytheon complex during the cold war.</a:t>
            </a:r>
          </a:p>
          <a:p>
            <a:r>
              <a:rPr lang="en-US" dirty="0"/>
              <a:t>Raytheon has been doing clean up in </a:t>
            </a:r>
            <a:r>
              <a:rPr lang="en-US" dirty="0" err="1"/>
              <a:t>wayland</a:t>
            </a:r>
            <a:r>
              <a:rPr lang="en-US" dirty="0"/>
              <a:t> since 1995, and is still remedying to this day.</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019449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good that comes from military innovation. </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85593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Drones completely changed landscape of modern warfare, as Russia and Ukraine race to innovate the next drone and drone jammers.</a:t>
            </a:r>
          </a:p>
          <a:p>
            <a:endParaRPr lang="en-US" dirty="0"/>
          </a:p>
          <a:p>
            <a:r>
              <a:rPr lang="en-US" dirty="0"/>
              <a:t>The Russian military greatly outnumbers Ukraine with recourses and man power, but Ukraine is still fighting this war to this very day.</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319436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personal story about seeing the iron dome shoot down missiles </a:t>
            </a:r>
          </a:p>
          <a:p>
            <a:endParaRPr lang="en-US" dirty="0"/>
          </a:p>
          <a:p>
            <a:r>
              <a:rPr lang="en-US" dirty="0"/>
              <a:t>Israel is very often at war with neighboring countries, and the Iron dome ensures that people can still live safely within the country.</a:t>
            </a:r>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1947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missile opens knives just before impact, allowing a deadly impact in a very small radius.</a:t>
            </a:r>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15719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idealistic world, there would be no war. But unfortunately that is not the reality.</a:t>
            </a:r>
          </a:p>
          <a:p>
            <a:r>
              <a:rPr lang="en-US" dirty="0"/>
              <a:t>Talk about how the claim “Not working for a defense company” does not make you a more ethical person.</a:t>
            </a:r>
          </a:p>
          <a:p>
            <a:r>
              <a:rPr lang="en-US" dirty="0"/>
              <a:t>If people who were concerned about human rights refuse to get involved in the defense industry, then who does that leave to work there? Maybe people who might care less about human rights.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81813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Technologic: Critical Thinking, Ethics, Networked Communications, Information Privacy, Reliability, Professional Ethics?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sz="1200" kern="1200" dirty="0">
              <a:solidFill>
                <a:schemeClr val="tx1"/>
              </a:solidFill>
              <a:latin typeface="+mn-lt"/>
              <a:ea typeface="+mn-ea"/>
              <a:cs typeface="+mn-cs"/>
            </a:endParaRPr>
          </a:p>
          <a:p>
            <a:pPr eaLnBrk="1" hangingPunct="1"/>
            <a:r>
              <a:rPr lang="en-US" b="0" i="0" dirty="0"/>
              <a:t>CPG Grey</a:t>
            </a:r>
            <a:br>
              <a:rPr lang="en-US" b="0" i="0" dirty="0"/>
            </a:br>
            <a:r>
              <a:rPr lang="en-US" b="1" i="0" dirty="0"/>
              <a:t>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endParaRPr lang="en-US" sz="1200" kern="1200" dirty="0">
              <a:solidFill>
                <a:schemeClr val="tx1"/>
              </a:solidFill>
              <a:latin typeface="+mn-lt"/>
              <a:ea typeface="+mn-ea"/>
              <a:cs typeface="+mn-cs"/>
            </a:endParaRP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p>
          <a:p>
            <a:endParaRPr lang="en-US" baseline="0" dirty="0">
              <a:latin typeface="Arial" pitchFamily="-109" charset="0"/>
              <a:ea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Daft Punk - Technologic (2005)</a:t>
            </a:r>
            <a:r>
              <a:rPr lang="en-US" dirty="0">
                <a:latin typeface="Arial" pitchFamily="-109" charset="0"/>
                <a:ea typeface="ＭＳ Ｐゴシック" pitchFamily="-109" charset="-128"/>
                <a:cs typeface="ＭＳ Ｐゴシック" pitchFamily="-109" charset="-128"/>
              </a:rPr>
              <a:t> (2:55)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=D8K90hX4PrE </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 unless publish </a:t>
            </a:r>
            <a:r>
              <a:rPr lang="en-US"/>
              <a:t>date later</a:t>
            </a:r>
            <a:endParaRPr lang="en-US" dirty="0"/>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pPr eaLnBrk="1" hangingPunct="1"/>
            <a:endParaRPr lang="en-US" dirty="0">
              <a:latin typeface="Arial" pitchFamily="-109" charset="0"/>
              <a:ea typeface="ＭＳ Ｐゴシック" pitchFamily="-109" charset="-128"/>
              <a:cs typeface="ＭＳ Ｐゴシック" pitchFamily="-109" charset="-128"/>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Computerphile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627870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baseline="0" dirty="0">
                <a:latin typeface="Arial" charset="0"/>
                <a:ea typeface="ＭＳ Ｐゴシック" charset="-128"/>
                <a:cs typeface="ＭＳ Ｐゴシック" charset="-128"/>
              </a:rPr>
              <a:t>Automation Paper results. This term’s additions in RED</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453941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More Clear Conclusions</a:t>
            </a:r>
          </a:p>
          <a:p>
            <a:pPr marL="171450" indent="-171450">
              <a:buFont typeface="Arial" panose="020B0604020202020204" pitchFamily="34" charset="0"/>
              <a:buChar char="•"/>
            </a:pPr>
            <a:r>
              <a:rPr lang="en-US" dirty="0"/>
              <a:t>Significant Counter Points</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an example of </a:t>
            </a:r>
            <a:r>
              <a:rPr lang="en-US" err="1"/>
              <a:t>drm</a:t>
            </a:r>
            <a:r>
              <a:rPr lang="en-US"/>
              <a:t> impacting video game performance. These figures were taken on mid-range pc specs with and without </a:t>
            </a:r>
            <a:r>
              <a:rPr lang="en-US" err="1"/>
              <a:t>denuvo</a:t>
            </a:r>
            <a:r>
              <a:rPr lang="en-US"/>
              <a:t> </a:t>
            </a:r>
            <a:r>
              <a:rPr lang="en-US" err="1"/>
              <a:t>drm</a:t>
            </a:r>
            <a:r>
              <a:rPr lang="en-US"/>
              <a:t>. We can see that the games run 8% slower, which is the around the difference between 50-60fps, and load 32% slower, which is similar to the difference between 10-15 seconds. Both of these would negatively impact someone’s gaming experience, and leave them dissatisfied as customers. Another thing invasive DRM does is break accessibility tools. In 2007, there was a study that found that many PDF and EPUB </a:t>
            </a:r>
            <a:r>
              <a:rPr lang="en-US" err="1"/>
              <a:t>drms</a:t>
            </a:r>
            <a:r>
              <a:rPr lang="en-US"/>
              <a:t> were breaking screen readers, leaving the books unusable for the blind. There are also examples of DRM preventing closed captions for the deaf or breaking accessibility tools for video games. Poorly written DRM can also cause software or even system crashes, like </a:t>
            </a:r>
            <a:r>
              <a:rPr lang="en-US" err="1"/>
              <a:t>denuvo</a:t>
            </a:r>
            <a:r>
              <a:rPr lang="en-US"/>
              <a:t> has and like </a:t>
            </a:r>
            <a:r>
              <a:rPr lang="en-US" err="1"/>
              <a:t>securom</a:t>
            </a:r>
            <a:r>
              <a:rPr lang="en-US"/>
              <a:t> and </a:t>
            </a:r>
            <a:r>
              <a:rPr lang="en-US" err="1"/>
              <a:t>starforce</a:t>
            </a:r>
            <a:r>
              <a:rPr lang="en-US"/>
              <a:t> have in the past.</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understand how to solve the problem of bad </a:t>
            </a:r>
            <a:r>
              <a:rPr lang="en-US" err="1"/>
              <a:t>drm</a:t>
            </a:r>
            <a:r>
              <a:rPr lang="en-US"/>
              <a:t> usage, we have to understand why people pirate in the first place. Piracy is, by nature, a low risk high reward crime. It is rarely persecuted, and provides free music, movies, software, games, etc. to people who commit it. This makes it easier to justify doing. Another reason people pirate is through influence of others. If a friend tells you to watch a show, and you respond by saying you don’t have the streaming service its on, and your friend sends you a link to the show on a pirate site, you are more likely to click that link and watch that show. Another reason for piracy is the lack of availability of legal purchasing means. If there is no way to legally obtain a desired video game or movie, it is more likely to be pirated. Lastly, I know some people personally who pirate out of spite when they see invasive </a:t>
            </a:r>
            <a:r>
              <a:rPr lang="en-US" err="1"/>
              <a:t>drm</a:t>
            </a:r>
            <a:r>
              <a:rPr lang="en-US"/>
              <a:t> on a product. It’s also littered around comment sections of news articles about the DRM, so it’s prevalent, but the actual numbers are unknown.</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68514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easiest way to combat piracy would be to loosen up on the restrictions and make things available and convenient for customers. 4 of the 15 best selling Nintendo switch games are remakes, remaster, or ports, which suggests that the demand for older games exists, and this premise can be extended to other mediums as well. Those remakes sold over 100 million copies, generated hundreds of millions of dollars in revenue for Nintendo and satisfying their customers along the way. Nintendo in particular has a large backlog of games that could be ported forward for even more profits.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3507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it may seem like I’m arguing for </a:t>
            </a:r>
            <a:r>
              <a:rPr lang="en-US" err="1"/>
              <a:t>drm</a:t>
            </a:r>
            <a:r>
              <a:rPr lang="en-US"/>
              <a:t> to disappear entirely, but that isn’t the case.  While the statistics around piracy revenue losses are shaky at best, since they often pretend that individual downloads of pirated media equate to lost sales, the truth is that some revenue is lost to piracy each year, and that revenue loss does have real life consequences like layoffs and even bankruptcy. The point I’m trying to make is that the restrictions imposed by DRM should be unintrusive and should be minimized whenever possible to offer maximum convenience to the consumer. This is the only way corporations can genuinely compete with pirates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09066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2024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2024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2024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09/ICCCNT49239.2020.9225560" TargetMode="External"/><Relationship Id="rId7" Type="http://schemas.openxmlformats.org/officeDocument/2006/relationships/hyperlink" Target="https://doi.org/10.1080/15140326.2020.1812477" TargetMode="External"/><Relationship Id="rId2" Type="http://schemas.openxmlformats.org/officeDocument/2006/relationships/hyperlink" Target="https://www.prnewswire.com/news-releases/parks-associates-forecasts-cumulative-revenue-loss-to-piracy-from-streaming-services-to-surpass-113-billion-by-2027-in-us-market-301799825.html" TargetMode="External"/><Relationship Id="rId1" Type="http://schemas.openxmlformats.org/officeDocument/2006/relationships/slideLayout" Target="../slideLayouts/slideLayout2.xml"/><Relationship Id="rId6" Type="http://schemas.openxmlformats.org/officeDocument/2006/relationships/hyperlink" Target="https://doi.org/10.1016/j.ijinfomgt.2006.01.004" TargetMode="External"/><Relationship Id="rId5" Type="http://schemas.openxmlformats.org/officeDocument/2006/relationships/hyperlink" Target="https://doi.org/10.1109/TEM.2004.835087" TargetMode="External"/><Relationship Id="rId4" Type="http://schemas.openxmlformats.org/officeDocument/2006/relationships/hyperlink" Target="https://doi.org/10.3998/3336451.0010.10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ieeexplore.ieee.org/abstract/document/9160016" TargetMode="External"/><Relationship Id="rId3" Type="http://schemas.openxmlformats.org/officeDocument/2006/relationships/hyperlink" Target="https://www.frontiersin.org/journals/psychology/articles/10.3389/fpsyg.2022.932805/full" TargetMode="External"/><Relationship Id="rId7" Type="http://schemas.openxmlformats.org/officeDocument/2006/relationships/hyperlink" Target="https://cs.wellesley.edu/~pmetaxas/Metaxas-Search-Engine-Manipulation-US-Elections-2016.pdf" TargetMode="External"/><Relationship Id="rId2" Type="http://schemas.openxmlformats.org/officeDocument/2006/relationships/hyperlink" Target="https://doi.org/10.1515/opis-2020-0007" TargetMode="External"/><Relationship Id="rId1" Type="http://schemas.openxmlformats.org/officeDocument/2006/relationships/slideLayout" Target="../slideLayouts/slideLayout2.xml"/><Relationship Id="rId6" Type="http://schemas.openxmlformats.org/officeDocument/2006/relationships/hyperlink" Target="https://hdl.handle.net/10669/83230" TargetMode="External"/><Relationship Id="rId5" Type="http://schemas.openxmlformats.org/officeDocument/2006/relationships/hyperlink" Target="https://moz.com/blog/google-modifying-searches#minor-modifications-(without-notice)" TargetMode="External"/><Relationship Id="rId10" Type="http://schemas.openxmlformats.org/officeDocument/2006/relationships/hyperlink" Target="https://www.trade.gov/how-does-search-engine-optimization-work" TargetMode="External"/><Relationship Id="rId4" Type="http://schemas.openxmlformats.org/officeDocument/2006/relationships/hyperlink" Target="https://doi.org/10.1145/3366423.3380281" TargetMode="External"/><Relationship Id="rId9" Type="http://schemas.openxmlformats.org/officeDocument/2006/relationships/hyperlink" Target="https://www.datacenterknowledge.com/archives/2012/05/22/a-glimpse-inside-googles-data-cen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telegraph.co.uk/news/2021/05/12/hamas-pierced-israels-famous-iron-dome-shield/"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tampabay.com/archive/2008/08/20/raytheon-spotty-on-cleanup/" TargetMode="External"/><Relationship Id="rId3" Type="http://schemas.openxmlformats.org/officeDocument/2006/relationships/hyperlink" Target="https://talentpartnersinc.com/talent-gap-in-aerospace/" TargetMode="External"/><Relationship Id="rId7" Type="http://schemas.openxmlformats.org/officeDocument/2006/relationships/hyperlink" Target="https://www.stopclustermunitions.org/en-gb/cluster-bombs/what-is-a-cluster-bomb.aspx" TargetMode="External"/><Relationship Id="rId2" Type="http://schemas.openxmlformats.org/officeDocument/2006/relationships/hyperlink" Target="https://www.nytimes.com/2008/06/25/us/25engineer.html" TargetMode="External"/><Relationship Id="rId1" Type="http://schemas.openxmlformats.org/officeDocument/2006/relationships/slideLayout" Target="../slideLayouts/slideLayout2.xml"/><Relationship Id="rId6" Type="http://schemas.openxmlformats.org/officeDocument/2006/relationships/hyperlink" Target="https://reviews.ipmsusa.org/review/agm-154c1-block-ii-joint-stand-weapon" TargetMode="External"/><Relationship Id="rId5" Type="http://schemas.openxmlformats.org/officeDocument/2006/relationships/hyperlink" Target="https://www.corp-research.org/raytheon" TargetMode="External"/><Relationship Id="rId4" Type="http://schemas.openxmlformats.org/officeDocument/2006/relationships/hyperlink" Target="https://s22.q4cdn.com/891946778/files/doc_financials/2021/ar/General-Dynamics_2022-Proxy-Statement.pdf" TargetMode="External"/><Relationship Id="rId9" Type="http://schemas.openxmlformats.org/officeDocument/2006/relationships/hyperlink" Target="https://www.wayland.ma.us/sites/g/files/vyhlif9231/f/uploads/former_raytheon_facility_contamination_letter.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tatista.com/statistics/1296573/russia-ukraine-military-comparison/#:~:text=Russia&#8217;s%20military%20capabilities%20outnumbered%20those,7.5%20times%20larger%20than%20Ukraine&#8217;s" TargetMode="External"/><Relationship Id="rId2" Type="http://schemas.openxmlformats.org/officeDocument/2006/relationships/hyperlink" Target="https://www.wired.com/story/drones-russia-ukraine-war/" TargetMode="External"/><Relationship Id="rId1" Type="http://schemas.openxmlformats.org/officeDocument/2006/relationships/slideLayout" Target="../slideLayouts/slideLayout2.xml"/><Relationship Id="rId6" Type="http://schemas.openxmlformats.org/officeDocument/2006/relationships/hyperlink" Target="https://holliesmckay.substack.com/p/behind-americas-secret-ninja-knife" TargetMode="External"/><Relationship Id="rId5" Type="http://schemas.openxmlformats.org/officeDocument/2006/relationships/hyperlink" Target="https://apnews.com/article/iron-dome-missile-defense-israel-palestinians-rockets-hamas-f57508d0e53945d1071d4582fcdae8d2" TargetMode="External"/><Relationship Id="rId4" Type="http://schemas.openxmlformats.org/officeDocument/2006/relationships/hyperlink" Target="https://www.telegraph.co.uk/news/2021/05/12/hamas-pierced-israels-famous-iron-dome-shield/"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youtube.com/watch?v=7Pq-S557XQU" TargetMode="External"/><Relationship Id="rId13" Type="http://schemas.openxmlformats.org/officeDocument/2006/relationships/hyperlink" Target="https://socialimps.keithpray.net/documents/index.jsp?content=Passwords_(2024)_Liza_Levin_Silas_Joy.mp4" TargetMode="External"/><Relationship Id="rId18" Type="http://schemas.openxmlformats.org/officeDocument/2006/relationships/image" Target="../media/image27.png"/><Relationship Id="rId3" Type="http://schemas.openxmlformats.org/officeDocument/2006/relationships/hyperlink" Target="https://www.youtube.com/watch?v=zGM8PT1eAvY" TargetMode="External"/><Relationship Id="rId21" Type="http://schemas.openxmlformats.org/officeDocument/2006/relationships/image" Target="../media/image30.jpeg"/><Relationship Id="rId7" Type="http://schemas.openxmlformats.org/officeDocument/2006/relationships/hyperlink" Target="https://www.youtube.com/watch?v=8Gv0H-vPoDc" TargetMode="External"/><Relationship Id="rId12" Type="http://schemas.openxmlformats.org/officeDocument/2006/relationships/hyperlink" Target="https://www.youtube.com/watch?v=njos57IJf-0" TargetMode="External"/><Relationship Id="rId17" Type="http://schemas.openxmlformats.org/officeDocument/2006/relationships/image" Target="../media/image26.jpeg"/><Relationship Id="rId2" Type="http://schemas.openxmlformats.org/officeDocument/2006/relationships/notesSlide" Target="../notesSlides/notesSlide26.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hyperlink" Target="https://www.youtube.com/watch?v=zvfD5rnkTws" TargetMode="External"/><Relationship Id="rId11" Type="http://schemas.openxmlformats.org/officeDocument/2006/relationships/hyperlink" Target="https://www.youtube.com/watch?v=D8K90hX4PrE" TargetMode="External"/><Relationship Id="rId24" Type="http://schemas.openxmlformats.org/officeDocument/2006/relationships/image" Target="../media/image33.png"/><Relationship Id="rId5" Type="http://schemas.openxmlformats.org/officeDocument/2006/relationships/hyperlink" Target="https://www.youtube.com/watch?v=N9qYF9DZPdw" TargetMode="External"/><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hyperlink" Target="https://www.youtube.com/watch?v=rE3j_RHkqJc" TargetMode="External"/><Relationship Id="rId19" Type="http://schemas.openxmlformats.org/officeDocument/2006/relationships/image" Target="../media/image28.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tk862BbjWx4" TargetMode="External"/><Relationship Id="rId14" Type="http://schemas.openxmlformats.org/officeDocument/2006/relationships/image" Target="../media/image23.png"/><Relationship Id="rId22" Type="http://schemas.openxmlformats.org/officeDocument/2006/relationships/image" Target="../media/image31.jpeg"/></Relationships>
</file>

<file path=ppt/slides/_rels/slide34.xml.rels><?xml version="1.0" encoding="UTF-8" standalone="yes"?>
<Relationships xmlns="http://schemas.openxmlformats.org/package/2006/relationships"><Relationship Id="rId8" Type="http://schemas.openxmlformats.org/officeDocument/2006/relationships/hyperlink" Target="https://ncase.me/trust/" TargetMode="External"/><Relationship Id="rId13" Type="http://schemas.openxmlformats.org/officeDocument/2006/relationships/hyperlink" Target="https://www.youtube.com/watch?v=uc6f_2nPSX8" TargetMode="External"/><Relationship Id="rId18" Type="http://schemas.openxmlformats.org/officeDocument/2006/relationships/image" Target="../media/image36.jpeg"/><Relationship Id="rId26" Type="http://schemas.openxmlformats.org/officeDocument/2006/relationships/image" Target="../media/image44.jpeg"/><Relationship Id="rId3" Type="http://schemas.openxmlformats.org/officeDocument/2006/relationships/hyperlink" Target="https://www.youtube.com/watch?v=xx8f4x6C_KY" TargetMode="External"/><Relationship Id="rId21" Type="http://schemas.openxmlformats.org/officeDocument/2006/relationships/image" Target="../media/image39.jpeg"/><Relationship Id="rId7" Type="http://schemas.openxmlformats.org/officeDocument/2006/relationships/hyperlink" Target="https://www.youtube.com/watch?v=SvM7jFZGAec" TargetMode="External"/><Relationship Id="rId12" Type="http://schemas.openxmlformats.org/officeDocument/2006/relationships/hyperlink" Target="https://www.youtube.com/watch?v=IFe9wiDfb0E&amp;feature=youtu.be" TargetMode="External"/><Relationship Id="rId17" Type="http://schemas.openxmlformats.org/officeDocument/2006/relationships/image" Target="../media/image35.png"/><Relationship Id="rId25" Type="http://schemas.openxmlformats.org/officeDocument/2006/relationships/image" Target="../media/image43.jpeg"/><Relationship Id="rId2" Type="http://schemas.openxmlformats.org/officeDocument/2006/relationships/notesSlide" Target="../notesSlides/notesSlide27.xml"/><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hyperlink" Target="http://www.upworthy.com/john-oliver-flew-10-hours-to-russia-to-interview-edward-snowden-and-get-him-on-record?c=ufb1" TargetMode="External"/><Relationship Id="rId11" Type="http://schemas.openxmlformats.org/officeDocument/2006/relationships/hyperlink" Target="https://www.youtube.com/watch?v=LkH2r-sNjQs" TargetMode="External"/><Relationship Id="rId24" Type="http://schemas.openxmlformats.org/officeDocument/2006/relationships/image" Target="../media/image42.jpeg"/><Relationship Id="rId5" Type="http://schemas.openxmlformats.org/officeDocument/2006/relationships/hyperlink" Target="https://www.youtube.com/watch?v=N9qYF9DZPdw" TargetMode="External"/><Relationship Id="rId15" Type="http://schemas.openxmlformats.org/officeDocument/2006/relationships/hyperlink" Target="https://www.youtube.com/watch?v=opRMrEfAIiI" TargetMode="External"/><Relationship Id="rId23" Type="http://schemas.openxmlformats.org/officeDocument/2006/relationships/image" Target="../media/image41.jpeg"/><Relationship Id="rId10" Type="http://schemas.openxmlformats.org/officeDocument/2006/relationships/hyperlink" Target="http://ed.ted.com/lessons/what-orwellian-really-means-noah-tavlin" TargetMode="External"/><Relationship Id="rId19" Type="http://schemas.openxmlformats.org/officeDocument/2006/relationships/image" Target="../media/image37.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30xueN12guw" TargetMode="External"/><Relationship Id="rId14" Type="http://schemas.openxmlformats.org/officeDocument/2006/relationships/hyperlink" Target="https://www.ted.com/talks/david_autor_will_automation_take_away_all_our_jobs/transcript?language=en" TargetMode="External"/><Relationship Id="rId22" Type="http://schemas.openxmlformats.org/officeDocument/2006/relationships/image" Target="../media/image40.jpe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www.bbc.com/news/technology-45686890" TargetMode="External"/><Relationship Id="rId7" Type="http://schemas.openxmlformats.org/officeDocument/2006/relationships/hyperlink" Target="https://twobithistory.org/2018/08/18/ada-lovelace-note-g.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theatlantic.com/technology/archive/2014/04/what-a-toilet-hoax-can-tell-us-about-the-future-of-surveillance/361408/" TargetMode="External"/><Relationship Id="rId11" Type="http://schemas.openxmlformats.org/officeDocument/2006/relationships/image" Target="../media/image48.png"/><Relationship Id="rId5" Type="http://schemas.openxmlformats.org/officeDocument/2006/relationships/hyperlink" Target="http://quantifiedtoilets.com/" TargetMode="External"/><Relationship Id="rId10" Type="http://schemas.openxmlformats.org/officeDocument/2006/relationships/image" Target="../media/image47.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www.weforum.org/agenda/2018/07/we-know-ethics-should-inform-ai-but-which-ethics-robotics/" TargetMode="External"/><Relationship Id="rId7"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wsj.com/articles/berkshire-hathaways-stock-price-is-too-much-for-computers-11620168548" TargetMode="External"/><Relationship Id="rId5" Type="http://schemas.openxmlformats.org/officeDocument/2006/relationships/hyperlink" Target="https://www.theatlantic.com/technology/archive/2018/10/agents-of-automation/568795/" TargetMode="External"/><Relationship Id="rId10" Type="http://schemas.openxmlformats.org/officeDocument/2006/relationships/image" Target="../media/image52.jpeg"/><Relationship Id="rId4" Type="http://schemas.openxmlformats.org/officeDocument/2006/relationships/hyperlink" Target="https://www.americaninno.com/boston/bostinno-bytes/mit-born-spyce-raises-21m-series-a-to-open-new-robotic-restaurants/" TargetMode="External"/><Relationship Id="rId9"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a:t>Class 12-14</a:t>
            </a:r>
            <a:br>
              <a:rPr lang="en-US" dirty="0"/>
            </a:br>
            <a:r>
              <a:rPr lang="en-US" dirty="0"/>
              <a:t>Last Days</a:t>
            </a:r>
          </a:p>
        </p:txBody>
      </p:sp>
      <p:sp>
        <p:nvSpPr>
          <p:cNvPr id="4" name="Footer Placeholder 3"/>
          <p:cNvSpPr>
            <a:spLocks noGrp="1"/>
          </p:cNvSpPr>
          <p:nvPr>
            <p:ph type="ftr" sz="quarter" idx="3"/>
          </p:nvPr>
        </p:nvSpPr>
        <p:spPr/>
        <p:txBody>
          <a:bodyPr/>
          <a:lstStyle/>
          <a:p>
            <a:r>
              <a:rPr lang="en-US"/>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6789821" cy="914400"/>
          </a:xfrm>
        </p:spPr>
        <p:txBody>
          <a:bodyPr/>
          <a:lstStyle/>
          <a:p>
            <a:pPr algn="ctr"/>
            <a:r>
              <a:rPr lang="en-US"/>
              <a:t>DRM is a necessary evil</a:t>
            </a:r>
          </a:p>
        </p:txBody>
      </p:sp>
      <p:sp>
        <p:nvSpPr>
          <p:cNvPr id="3" name="Content Placeholder 2"/>
          <p:cNvSpPr>
            <a:spLocks noGrp="1"/>
          </p:cNvSpPr>
          <p:nvPr>
            <p:ph sz="half" idx="1"/>
          </p:nvPr>
        </p:nvSpPr>
        <p:spPr/>
        <p:txBody>
          <a:bodyPr anchor="ctr"/>
          <a:lstStyle/>
          <a:p>
            <a:r>
              <a:rPr lang="en-US" dirty="0"/>
              <a:t>Lost revenue statistic is misleading, worst-case scenario</a:t>
            </a:r>
          </a:p>
          <a:p>
            <a:r>
              <a:rPr lang="en-US" dirty="0"/>
              <a:t>Piracy does actually lead to lost sales[1]</a:t>
            </a:r>
          </a:p>
          <a:p>
            <a:r>
              <a:rPr lang="en-US" dirty="0"/>
              <a:t>DRM’s influence on products should be minimized</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Shawn Greenwood</a:t>
            </a:r>
          </a:p>
        </p:txBody>
      </p:sp>
      <p:pic>
        <p:nvPicPr>
          <p:cNvPr id="2052" name="Picture 4">
            <a:extLst>
              <a:ext uri="{FF2B5EF4-FFF2-40B4-BE49-F238E27FC236}">
                <a16:creationId xmlns:a16="http://schemas.microsoft.com/office/drawing/2014/main" id="{3621CDD1-B8CB-86AE-BC87-F6CE2931C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34123"/>
            <a:ext cx="4232859" cy="27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lIns="91440">
            <a:normAutofit/>
          </a:bodyPr>
          <a:lstStyle/>
          <a:p>
            <a:r>
              <a:rPr lang="en-US" sz="800" dirty="0">
                <a:effectLst/>
              </a:rPr>
              <a:t>[1]Associates, P. (n.d.). </a:t>
            </a:r>
            <a:r>
              <a:rPr lang="en-US" sz="800" i="1" dirty="0">
                <a:effectLst/>
              </a:rPr>
              <a:t>Parks Associates Forecasts Cumulative Revenue Loss to Piracy from Streaming Services to Surpass $113 Billion by 2027 in US Market</a:t>
            </a:r>
            <a:r>
              <a:rPr lang="en-US" sz="800" dirty="0">
                <a:effectLst/>
              </a:rPr>
              <a:t>. Retrieved May 1, 2024, from </a:t>
            </a:r>
            <a:r>
              <a:rPr lang="en-US" sz="800" dirty="0">
                <a:effectLst/>
                <a:hlinkClick r:id="rId2"/>
              </a:rPr>
              <a:t>https://www.prnewswire.com/news-releases/parks-associates-forecasts-cumulative-revenue-loss-to-piracy-from-streaming-services-to-surpass-113-billion-by-2027-in-us-market-301799825.html</a:t>
            </a:r>
            <a:endParaRPr lang="en-US" sz="800" dirty="0">
              <a:effectLst/>
            </a:endParaRPr>
          </a:p>
          <a:p>
            <a:r>
              <a:rPr lang="en-US" sz="800" dirty="0">
                <a:effectLst/>
              </a:rPr>
              <a:t>[2]Karthik, J., Amritha, P. P., &amp; </a:t>
            </a:r>
            <a:r>
              <a:rPr lang="en-US" sz="800" dirty="0" err="1">
                <a:effectLst/>
              </a:rPr>
              <a:t>Sethumadhavan</a:t>
            </a:r>
            <a:r>
              <a:rPr lang="en-US" sz="800" dirty="0">
                <a:effectLst/>
              </a:rPr>
              <a:t>, M. (2020). Video Game DRM: Analysis and Paradigm Solution. </a:t>
            </a:r>
            <a:r>
              <a:rPr lang="en-US" sz="800" i="1" dirty="0">
                <a:effectLst/>
              </a:rPr>
              <a:t>2020 11th International Conference on Computing, Communication and Networking Technologies (ICCCNT)</a:t>
            </a:r>
            <a:r>
              <a:rPr lang="en-US" sz="800" dirty="0">
                <a:effectLst/>
              </a:rPr>
              <a:t>, 1–4. </a:t>
            </a:r>
            <a:r>
              <a:rPr lang="en-US" sz="800" dirty="0">
                <a:effectLst/>
                <a:hlinkClick r:id="rId3"/>
              </a:rPr>
              <a:t>https://doi.org/10.1109/ICCCNT49239.2020.9225560</a:t>
            </a:r>
            <a:endParaRPr lang="en-US" sz="800" dirty="0">
              <a:effectLst/>
            </a:endParaRPr>
          </a:p>
          <a:p>
            <a:r>
              <a:rPr lang="en-US" sz="800" dirty="0">
                <a:effectLst/>
              </a:rPr>
              <a:t>[3]Kramer, E. F. (2007). Digital Rights Management: Pitfalls and Possibilities for People with Disabilities. </a:t>
            </a:r>
            <a:r>
              <a:rPr lang="en-US" sz="800" i="1" dirty="0">
                <a:effectLst/>
              </a:rPr>
              <a:t>Journal of Electronic Publishing</a:t>
            </a:r>
            <a:r>
              <a:rPr lang="en-US" sz="800" dirty="0">
                <a:effectLst/>
              </a:rPr>
              <a:t>, </a:t>
            </a:r>
            <a:r>
              <a:rPr lang="en-US" sz="800" i="1" dirty="0">
                <a:effectLst/>
              </a:rPr>
              <a:t>10</a:t>
            </a:r>
            <a:r>
              <a:rPr lang="en-US" sz="800" dirty="0">
                <a:effectLst/>
              </a:rPr>
              <a:t>(1). </a:t>
            </a:r>
            <a:r>
              <a:rPr lang="en-US" sz="800" dirty="0">
                <a:effectLst/>
                <a:hlinkClick r:id="rId4"/>
              </a:rPr>
              <a:t>https://doi.org/10.3998/3336451.0010.106</a:t>
            </a:r>
            <a:endParaRPr lang="en-US" sz="800" dirty="0">
              <a:effectLst/>
            </a:endParaRPr>
          </a:p>
          <a:p>
            <a:r>
              <a:rPr lang="en-US" sz="800" dirty="0">
                <a:effectLst/>
              </a:rPr>
              <a:t>[4]</a:t>
            </a:r>
            <a:r>
              <a:rPr lang="en-US" sz="800" dirty="0" err="1">
                <a:effectLst/>
              </a:rPr>
              <a:t>Limayem</a:t>
            </a:r>
            <a:r>
              <a:rPr lang="en-US" sz="800" dirty="0">
                <a:effectLst/>
              </a:rPr>
              <a:t>, M., Khalifa, M., &amp; Chin, W. W. (2004). Factors motivating software piracy: A longitudinal study. </a:t>
            </a:r>
            <a:r>
              <a:rPr lang="en-US" sz="800" i="1" dirty="0">
                <a:effectLst/>
              </a:rPr>
              <a:t>IEEE Transactions on Engineering Management</a:t>
            </a:r>
            <a:r>
              <a:rPr lang="en-US" sz="800" dirty="0">
                <a:effectLst/>
              </a:rPr>
              <a:t>, </a:t>
            </a:r>
            <a:r>
              <a:rPr lang="en-US" sz="800" i="1" dirty="0">
                <a:effectLst/>
              </a:rPr>
              <a:t>51</a:t>
            </a:r>
            <a:r>
              <a:rPr lang="en-US" sz="800" dirty="0">
                <a:effectLst/>
              </a:rPr>
              <a:t>(4), 414–425. </a:t>
            </a:r>
            <a:r>
              <a:rPr lang="en-US" sz="800" dirty="0">
                <a:effectLst/>
                <a:hlinkClick r:id="rId5"/>
              </a:rPr>
              <a:t>https://doi.org/10.1109/TEM.2004.835087</a:t>
            </a:r>
            <a:endParaRPr lang="en-US" sz="800" dirty="0">
              <a:effectLst/>
            </a:endParaRPr>
          </a:p>
          <a:p>
            <a:r>
              <a:rPr lang="en-US" sz="800" dirty="0">
                <a:effectLst/>
              </a:rPr>
              <a:t>[5]Mishra, A., </a:t>
            </a:r>
            <a:r>
              <a:rPr lang="en-US" sz="800" dirty="0" err="1">
                <a:effectLst/>
              </a:rPr>
              <a:t>Akman</a:t>
            </a:r>
            <a:r>
              <a:rPr lang="en-US" sz="800" dirty="0">
                <a:effectLst/>
              </a:rPr>
              <a:t>, I., &amp; </a:t>
            </a:r>
            <a:r>
              <a:rPr lang="en-US" sz="800" dirty="0" err="1">
                <a:effectLst/>
              </a:rPr>
              <a:t>Yazici</a:t>
            </a:r>
            <a:r>
              <a:rPr lang="en-US" sz="800" dirty="0">
                <a:effectLst/>
              </a:rPr>
              <a:t>, A. (2006). Software piracy among IT professionals in organizations. </a:t>
            </a:r>
            <a:r>
              <a:rPr lang="en-US" sz="800" i="1" dirty="0">
                <a:effectLst/>
              </a:rPr>
              <a:t>International Journal of Information Management</a:t>
            </a:r>
            <a:r>
              <a:rPr lang="en-US" sz="800" dirty="0">
                <a:effectLst/>
              </a:rPr>
              <a:t>, </a:t>
            </a:r>
            <a:r>
              <a:rPr lang="en-US" sz="800" i="1" dirty="0">
                <a:effectLst/>
              </a:rPr>
              <a:t>26</a:t>
            </a:r>
            <a:r>
              <a:rPr lang="en-US" sz="800" dirty="0">
                <a:effectLst/>
              </a:rPr>
              <a:t>(5), 401–413. </a:t>
            </a:r>
            <a:r>
              <a:rPr lang="en-US" sz="800" dirty="0">
                <a:effectLst/>
                <a:hlinkClick r:id="rId6"/>
              </a:rPr>
              <a:t>https://doi.org/10.1016/j.ijinfomgt.2006.01.004</a:t>
            </a:r>
            <a:endParaRPr lang="en-US" sz="800" dirty="0">
              <a:effectLst/>
            </a:endParaRPr>
          </a:p>
          <a:p>
            <a:r>
              <a:rPr lang="en-US" sz="800" dirty="0">
                <a:effectLst/>
              </a:rPr>
              <a:t>[6]Yue, Y. (2020). The effects of movie piracy on box-office revenue: An empirical analysis of the Chinese movie market. </a:t>
            </a:r>
            <a:r>
              <a:rPr lang="en-US" sz="800" i="1" dirty="0">
                <a:effectLst/>
              </a:rPr>
              <a:t>Journal of Applied Economics</a:t>
            </a:r>
            <a:r>
              <a:rPr lang="en-US" sz="800" dirty="0">
                <a:effectLst/>
              </a:rPr>
              <a:t>, </a:t>
            </a:r>
            <a:r>
              <a:rPr lang="en-US" sz="800" i="1" dirty="0">
                <a:effectLst/>
              </a:rPr>
              <a:t>23</a:t>
            </a:r>
            <a:r>
              <a:rPr lang="en-US" sz="800" dirty="0">
                <a:effectLst/>
              </a:rPr>
              <a:t>(1), 618–655. </a:t>
            </a:r>
            <a:r>
              <a:rPr lang="en-US" sz="800" dirty="0">
                <a:effectLst/>
                <a:hlinkClick r:id="rId7"/>
              </a:rPr>
              <a:t>https://doi.org/10.1080/15140326.2020.1812477</a:t>
            </a:r>
            <a:endParaRPr lang="en-US" sz="800" dirty="0">
              <a:effectLst/>
            </a:endParaRPr>
          </a:p>
          <a:p>
            <a:endParaRPr lang="en-US" sz="800" dirty="0">
              <a:effectLst/>
            </a:endParaRPr>
          </a:p>
          <a:p>
            <a:endParaRPr lang="en-US" sz="1100" dirty="0">
              <a:effectLst/>
            </a:endParaRPr>
          </a:p>
          <a:p>
            <a:endParaRPr lang="en-US" sz="1400" dirty="0">
              <a:effectLst/>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Shawn Greenwood</a:t>
            </a:r>
          </a:p>
        </p:txBody>
      </p:sp>
    </p:spTree>
    <p:extLst>
      <p:ext uri="{BB962C8B-B14F-4D97-AF65-F5344CB8AC3E}">
        <p14:creationId xmlns:p14="http://schemas.microsoft.com/office/powerpoint/2010/main" val="234864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Your content is being served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Lana Cagle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327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in online interaction</a:t>
            </a:r>
          </a:p>
        </p:txBody>
      </p:sp>
      <p:sp>
        <p:nvSpPr>
          <p:cNvPr id="3" name="Content Placeholder 2"/>
          <p:cNvSpPr>
            <a:spLocks noGrp="1"/>
          </p:cNvSpPr>
          <p:nvPr>
            <p:ph sz="half" idx="1"/>
          </p:nvPr>
        </p:nvSpPr>
        <p:spPr/>
        <p:txBody>
          <a:bodyPr/>
          <a:lstStyle/>
          <a:p>
            <a:r>
              <a:rPr lang="en-US" dirty="0"/>
              <a:t>The primary ways we interact with the internet have a level of separation between the user and the content delivered</a:t>
            </a:r>
          </a:p>
          <a:p>
            <a:r>
              <a:rPr lang="en-US" dirty="0"/>
              <a:t>YouTube[1], TikTok[2], Spotify[3], Google Search[4], and others use recommendation algorithms</a:t>
            </a:r>
          </a:p>
          <a:p>
            <a:r>
              <a:rPr lang="en-US" dirty="0"/>
              <a:t>These algorithms have uncontrollable mechanisms deciding results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pic>
        <p:nvPicPr>
          <p:cNvPr id="9" name="Picture 8" descr="A row of servers in a room&#10;&#10;Description automatically generated">
            <a:extLst>
              <a:ext uri="{FF2B5EF4-FFF2-40B4-BE49-F238E27FC236}">
                <a16:creationId xmlns:a16="http://schemas.microsoft.com/office/drawing/2014/main" id="{B1B5582D-BA46-7277-EA0F-2DD2A0D4D4F9}"/>
              </a:ext>
            </a:extLst>
          </p:cNvPr>
          <p:cNvPicPr>
            <a:picLocks noChangeAspect="1"/>
          </p:cNvPicPr>
          <p:nvPr/>
        </p:nvPicPr>
        <p:blipFill>
          <a:blip r:embed="rId3"/>
          <a:stretch>
            <a:fillRect/>
          </a:stretch>
        </p:blipFill>
        <p:spPr>
          <a:xfrm>
            <a:off x="4756548" y="1352551"/>
            <a:ext cx="3762612" cy="2822994"/>
          </a:xfrm>
          <a:prstGeom prst="rect">
            <a:avLst/>
          </a:prstGeom>
        </p:spPr>
      </p:pic>
      <p:sp>
        <p:nvSpPr>
          <p:cNvPr id="12" name="Content Placeholder 2">
            <a:extLst>
              <a:ext uri="{FF2B5EF4-FFF2-40B4-BE49-F238E27FC236}">
                <a16:creationId xmlns:a16="http://schemas.microsoft.com/office/drawing/2014/main" id="{C7DCBE1B-53FB-80D6-8848-40F90E9D8CBB}"/>
              </a:ext>
            </a:extLst>
          </p:cNvPr>
          <p:cNvSpPr txBox="1">
            <a:spLocks/>
          </p:cNvSpPr>
          <p:nvPr/>
        </p:nvSpPr>
        <p:spPr>
          <a:xfrm>
            <a:off x="4882116" y="4235981"/>
            <a:ext cx="3733800" cy="34358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r">
              <a:buNone/>
            </a:pPr>
            <a:r>
              <a:rPr lang="en-US" sz="1200" dirty="0"/>
              <a:t>Google’s server racks [8]</a:t>
            </a:r>
          </a:p>
        </p:txBody>
      </p:sp>
    </p:spTree>
    <p:extLst>
      <p:ext uri="{BB962C8B-B14F-4D97-AF65-F5344CB8AC3E}">
        <p14:creationId xmlns:p14="http://schemas.microsoft.com/office/powerpoint/2010/main" val="207572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content-serving algorithms</a:t>
            </a:r>
          </a:p>
        </p:txBody>
      </p:sp>
      <p:sp>
        <p:nvSpPr>
          <p:cNvPr id="3" name="Content Placeholder 2"/>
          <p:cNvSpPr>
            <a:spLocks noGrp="1"/>
          </p:cNvSpPr>
          <p:nvPr>
            <p:ph sz="half" idx="1"/>
          </p:nvPr>
        </p:nvSpPr>
        <p:spPr>
          <a:xfrm>
            <a:off x="685799" y="1272600"/>
            <a:ext cx="7569679" cy="3352800"/>
          </a:xfrm>
        </p:spPr>
        <p:txBody>
          <a:bodyPr>
            <a:normAutofit/>
          </a:bodyPr>
          <a:lstStyle/>
          <a:p>
            <a:pPr>
              <a:lnSpc>
                <a:spcPct val="150000"/>
              </a:lnSpc>
            </a:pPr>
            <a:r>
              <a:rPr lang="en-US" sz="2400" dirty="0"/>
              <a:t>Machine-learning systems sort and prioritize content</a:t>
            </a:r>
          </a:p>
          <a:p>
            <a:pPr>
              <a:lnSpc>
                <a:spcPct val="100000"/>
              </a:lnSpc>
            </a:pPr>
            <a:r>
              <a:rPr lang="en-US" sz="2400" dirty="0"/>
              <a:t>Content varies by implementation– can be search results, media recommendations, etc.</a:t>
            </a:r>
          </a:p>
          <a:p>
            <a:pPr>
              <a:lnSpc>
                <a:spcPct val="150000"/>
              </a:lnSpc>
            </a:pPr>
            <a:r>
              <a:rPr lang="en-US" sz="2400" dirty="0"/>
              <a:t>Result Scoring &amp; Gradient Descent [1]</a:t>
            </a:r>
          </a:p>
          <a:p>
            <a:pPr>
              <a:lnSpc>
                <a:spcPct val="150000"/>
              </a:lnSpc>
            </a:pPr>
            <a:r>
              <a:rPr lang="en-US" sz="2400" dirty="0"/>
              <a:t>Black boxes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spTree>
    <p:extLst>
      <p:ext uri="{BB962C8B-B14F-4D97-AF65-F5344CB8AC3E}">
        <p14:creationId xmlns:p14="http://schemas.microsoft.com/office/powerpoint/2010/main" val="173801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youtube</a:t>
            </a:r>
            <a:endParaRPr lang="en-US" dirty="0"/>
          </a:p>
        </p:txBody>
      </p:sp>
      <p:sp>
        <p:nvSpPr>
          <p:cNvPr id="3" name="Content Placeholder 2"/>
          <p:cNvSpPr>
            <a:spLocks noGrp="1"/>
          </p:cNvSpPr>
          <p:nvPr>
            <p:ph sz="half" idx="1"/>
          </p:nvPr>
        </p:nvSpPr>
        <p:spPr/>
        <p:txBody>
          <a:bodyPr/>
          <a:lstStyle/>
          <a:p>
            <a:r>
              <a:rPr lang="en-US" dirty="0"/>
              <a:t>Content recommendation algorithm</a:t>
            </a:r>
          </a:p>
          <a:p>
            <a:r>
              <a:rPr lang="en-US" dirty="0"/>
              <a:t>Controls videos shown in home feed, recommended, </a:t>
            </a:r>
            <a:r>
              <a:rPr lang="en-US" dirty="0" err="1"/>
              <a:t>autoplayed</a:t>
            </a:r>
            <a:r>
              <a:rPr lang="en-US" dirty="0"/>
              <a:t>, and in most other feeds (including subscriptions)[1]</a:t>
            </a:r>
          </a:p>
          <a:p>
            <a:r>
              <a:rPr lang="en-US" dirty="0"/>
              <a:t>Videos scored by “watch time” and “click-through rate” [1]</a:t>
            </a:r>
          </a:p>
          <a:p>
            <a:r>
              <a:rPr lang="en-US" dirty="0"/>
              <a:t>“Successful interactions” added to database, tied to both user and video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pic>
        <p:nvPicPr>
          <p:cNvPr id="9" name="Picture 8" descr="A diagram of a search engine&#10;&#10;Description automatically generated">
            <a:extLst>
              <a:ext uri="{FF2B5EF4-FFF2-40B4-BE49-F238E27FC236}">
                <a16:creationId xmlns:a16="http://schemas.microsoft.com/office/drawing/2014/main" id="{5252679D-0518-00E4-AB47-18C7C2EB0CF1}"/>
              </a:ext>
            </a:extLst>
          </p:cNvPr>
          <p:cNvPicPr>
            <a:picLocks noChangeAspect="1"/>
          </p:cNvPicPr>
          <p:nvPr/>
        </p:nvPicPr>
        <p:blipFill>
          <a:blip r:embed="rId3"/>
          <a:stretch>
            <a:fillRect/>
          </a:stretch>
        </p:blipFill>
        <p:spPr>
          <a:xfrm>
            <a:off x="4593051" y="1334570"/>
            <a:ext cx="4238529" cy="3008170"/>
          </a:xfrm>
          <a:prstGeom prst="rect">
            <a:avLst/>
          </a:prstGeom>
        </p:spPr>
      </p:pic>
      <p:sp>
        <p:nvSpPr>
          <p:cNvPr id="12" name="Content Placeholder 2">
            <a:extLst>
              <a:ext uri="{FF2B5EF4-FFF2-40B4-BE49-F238E27FC236}">
                <a16:creationId xmlns:a16="http://schemas.microsoft.com/office/drawing/2014/main" id="{0FAFCBC8-120D-52D9-8423-EB3FE9FADEBF}"/>
              </a:ext>
            </a:extLst>
          </p:cNvPr>
          <p:cNvSpPr txBox="1">
            <a:spLocks/>
          </p:cNvSpPr>
          <p:nvPr/>
        </p:nvSpPr>
        <p:spPr>
          <a:xfrm>
            <a:off x="5184040" y="4400960"/>
            <a:ext cx="3733800" cy="343589"/>
          </a:xfrm>
          <a:prstGeom prst="rect">
            <a:avLst/>
          </a:prstGeom>
        </p:spPr>
        <p:txBody>
          <a:bodyPr vert="horz" lIns="91436" tIns="45718" rIns="91436" bIns="45718" rtlCol="0">
            <a:normAutofit fontScale="9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r">
              <a:buNone/>
            </a:pPr>
            <a:r>
              <a:rPr lang="en-US" sz="1200" dirty="0"/>
              <a:t>Diagram depicting example of mechanisms in recommendations [1]</a:t>
            </a:r>
          </a:p>
        </p:txBody>
      </p:sp>
    </p:spTree>
    <p:extLst>
      <p:ext uri="{BB962C8B-B14F-4D97-AF65-F5344CB8AC3E}">
        <p14:creationId xmlns:p14="http://schemas.microsoft.com/office/powerpoint/2010/main" val="310732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control</a:t>
            </a:r>
          </a:p>
        </p:txBody>
      </p:sp>
      <p:sp>
        <p:nvSpPr>
          <p:cNvPr id="3" name="Content Placeholder 2"/>
          <p:cNvSpPr>
            <a:spLocks noGrp="1"/>
          </p:cNvSpPr>
          <p:nvPr>
            <p:ph sz="half" idx="1"/>
          </p:nvPr>
        </p:nvSpPr>
        <p:spPr/>
        <p:txBody>
          <a:bodyPr/>
          <a:lstStyle/>
          <a:p>
            <a:r>
              <a:rPr lang="en-US" dirty="0"/>
              <a:t>Machine-learning algorithms have factors which cannot be perfectly quantified by humans [1]</a:t>
            </a:r>
          </a:p>
          <a:p>
            <a:r>
              <a:rPr lang="en-US" dirty="0"/>
              <a:t>Common UX features such as autoplay remove control from users [1][2]</a:t>
            </a:r>
          </a:p>
          <a:p>
            <a:r>
              <a:rPr lang="en-US" dirty="0"/>
              <a:t>Services can modify inputs without informing users [4]</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pic>
        <p:nvPicPr>
          <p:cNvPr id="9" name="Picture 8" descr="A screenshot of a google correction&#10;&#10;Description automatically generated">
            <a:extLst>
              <a:ext uri="{FF2B5EF4-FFF2-40B4-BE49-F238E27FC236}">
                <a16:creationId xmlns:a16="http://schemas.microsoft.com/office/drawing/2014/main" id="{996221E4-CE5A-A07A-C71F-535A1A325465}"/>
              </a:ext>
            </a:extLst>
          </p:cNvPr>
          <p:cNvPicPr>
            <a:picLocks noChangeAspect="1"/>
          </p:cNvPicPr>
          <p:nvPr/>
        </p:nvPicPr>
        <p:blipFill>
          <a:blip r:embed="rId3"/>
          <a:stretch>
            <a:fillRect/>
          </a:stretch>
        </p:blipFill>
        <p:spPr>
          <a:xfrm>
            <a:off x="4785360" y="2587963"/>
            <a:ext cx="3733800" cy="2001452"/>
          </a:xfrm>
          <a:prstGeom prst="rect">
            <a:avLst/>
          </a:prstGeom>
        </p:spPr>
      </p:pic>
      <p:pic>
        <p:nvPicPr>
          <p:cNvPr id="13" name="Picture 12" descr="A screenshot of a search engine&#10;&#10;Description automatically generated">
            <a:extLst>
              <a:ext uri="{FF2B5EF4-FFF2-40B4-BE49-F238E27FC236}">
                <a16:creationId xmlns:a16="http://schemas.microsoft.com/office/drawing/2014/main" id="{415111CA-41DB-2711-BD02-9DDE66A953C0}"/>
              </a:ext>
            </a:extLst>
          </p:cNvPr>
          <p:cNvPicPr>
            <a:picLocks noChangeAspect="1"/>
          </p:cNvPicPr>
          <p:nvPr/>
        </p:nvPicPr>
        <p:blipFill>
          <a:blip r:embed="rId4"/>
          <a:stretch>
            <a:fillRect/>
          </a:stretch>
        </p:blipFill>
        <p:spPr>
          <a:xfrm>
            <a:off x="4785360" y="776181"/>
            <a:ext cx="3733800" cy="1779357"/>
          </a:xfrm>
          <a:prstGeom prst="rect">
            <a:avLst/>
          </a:prstGeom>
        </p:spPr>
      </p:pic>
      <p:sp>
        <p:nvSpPr>
          <p:cNvPr id="14" name="Content Placeholder 2">
            <a:extLst>
              <a:ext uri="{FF2B5EF4-FFF2-40B4-BE49-F238E27FC236}">
                <a16:creationId xmlns:a16="http://schemas.microsoft.com/office/drawing/2014/main" id="{2821F593-01EA-3B68-8636-E76282A58663}"/>
              </a:ext>
            </a:extLst>
          </p:cNvPr>
          <p:cNvSpPr txBox="1">
            <a:spLocks/>
          </p:cNvSpPr>
          <p:nvPr/>
        </p:nvSpPr>
        <p:spPr>
          <a:xfrm>
            <a:off x="4889741" y="4621511"/>
            <a:ext cx="3733800" cy="34358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r">
              <a:buNone/>
            </a:pPr>
            <a:r>
              <a:rPr lang="en-US" sz="1200" dirty="0"/>
              <a:t>Example search query changes [4]</a:t>
            </a:r>
          </a:p>
        </p:txBody>
      </p:sp>
    </p:spTree>
    <p:extLst>
      <p:ext uri="{BB962C8B-B14F-4D97-AF65-F5344CB8AC3E}">
        <p14:creationId xmlns:p14="http://schemas.microsoft.com/office/powerpoint/2010/main" val="361153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in interaction</a:t>
            </a:r>
          </a:p>
        </p:txBody>
      </p:sp>
      <p:sp>
        <p:nvSpPr>
          <p:cNvPr id="3" name="Content Placeholder 2"/>
          <p:cNvSpPr>
            <a:spLocks noGrp="1"/>
          </p:cNvSpPr>
          <p:nvPr>
            <p:ph sz="half" idx="1"/>
          </p:nvPr>
        </p:nvSpPr>
        <p:spPr>
          <a:xfrm>
            <a:off x="685799" y="1352551"/>
            <a:ext cx="3955211" cy="3352800"/>
          </a:xfrm>
        </p:spPr>
        <p:txBody>
          <a:bodyPr/>
          <a:lstStyle/>
          <a:p>
            <a:r>
              <a:rPr lang="en-US" dirty="0"/>
              <a:t>Content served on platforms with these systems is optimized for engagement [1][2][5]</a:t>
            </a:r>
          </a:p>
          <a:p>
            <a:r>
              <a:rPr lang="en-US" dirty="0"/>
              <a:t>These optimizations can lead to addiction, showcased by prevalent addictive effects of TikTok [2]</a:t>
            </a:r>
          </a:p>
          <a:p>
            <a:r>
              <a:rPr lang="en-US" dirty="0"/>
              <a:t>Users adjust around algorithms, for better and for worse [5][6]</a:t>
            </a:r>
          </a:p>
          <a:p>
            <a:r>
              <a:rPr lang="en-US" dirty="0"/>
              <a:t>Search Engine Optimization has become an industry [7]</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pic>
        <p:nvPicPr>
          <p:cNvPr id="9" name="Picture 8" descr="A graph of a bar chart&#10;&#10;Description automatically generated with medium confidence">
            <a:extLst>
              <a:ext uri="{FF2B5EF4-FFF2-40B4-BE49-F238E27FC236}">
                <a16:creationId xmlns:a16="http://schemas.microsoft.com/office/drawing/2014/main" id="{5E3E2286-EDE5-EEDE-76E6-AEEEC6FFBC03}"/>
              </a:ext>
            </a:extLst>
          </p:cNvPr>
          <p:cNvPicPr>
            <a:picLocks noChangeAspect="1"/>
          </p:cNvPicPr>
          <p:nvPr/>
        </p:nvPicPr>
        <p:blipFill>
          <a:blip r:embed="rId3"/>
          <a:stretch>
            <a:fillRect/>
          </a:stretch>
        </p:blipFill>
        <p:spPr>
          <a:xfrm>
            <a:off x="4751829" y="1972140"/>
            <a:ext cx="4190570" cy="1497256"/>
          </a:xfrm>
          <a:prstGeom prst="rect">
            <a:avLst/>
          </a:prstGeom>
        </p:spPr>
      </p:pic>
      <p:sp>
        <p:nvSpPr>
          <p:cNvPr id="12" name="Content Placeholder 2">
            <a:extLst>
              <a:ext uri="{FF2B5EF4-FFF2-40B4-BE49-F238E27FC236}">
                <a16:creationId xmlns:a16="http://schemas.microsoft.com/office/drawing/2014/main" id="{C23DE87E-87B2-3F1F-701A-1BCEFD1BEDB1}"/>
              </a:ext>
            </a:extLst>
          </p:cNvPr>
          <p:cNvSpPr txBox="1">
            <a:spLocks/>
          </p:cNvSpPr>
          <p:nvPr/>
        </p:nvSpPr>
        <p:spPr>
          <a:xfrm>
            <a:off x="5292996" y="3511012"/>
            <a:ext cx="3733800" cy="343589"/>
          </a:xfrm>
          <a:prstGeom prst="rect">
            <a:avLst/>
          </a:prstGeom>
        </p:spPr>
        <p:txBody>
          <a:bodyPr vert="horz" lIns="91436" tIns="45718" rIns="91436" bIns="45718" rtlCol="0">
            <a:normAutofit fontScale="925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r">
              <a:buNone/>
            </a:pPr>
            <a:r>
              <a:rPr lang="en-US" sz="1200" dirty="0"/>
              <a:t>SEO market growth in desktop and mobile distributions [9]</a:t>
            </a:r>
          </a:p>
        </p:txBody>
      </p:sp>
    </p:spTree>
    <p:extLst>
      <p:ext uri="{BB962C8B-B14F-4D97-AF65-F5344CB8AC3E}">
        <p14:creationId xmlns:p14="http://schemas.microsoft.com/office/powerpoint/2010/main" val="239801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a:xfrm>
            <a:off x="685800" y="1352551"/>
            <a:ext cx="7833360" cy="3352800"/>
          </a:xfrm>
        </p:spPr>
        <p:txBody>
          <a:bodyPr>
            <a:normAutofit/>
          </a:bodyPr>
          <a:lstStyle/>
          <a:p>
            <a:r>
              <a:rPr lang="en-US" sz="2000" dirty="0"/>
              <a:t>The core ways content is delivered online changes user behavior. This is utilized by service providers and end users alike.</a:t>
            </a:r>
          </a:p>
          <a:p>
            <a:r>
              <a:rPr lang="en-US" sz="2000" dirty="0"/>
              <a:t>Content recommendation algorithms result in mass data collection, addiction, and users being pushed towards extremism</a:t>
            </a:r>
          </a:p>
          <a:p>
            <a:r>
              <a:rPr lang="en-US" sz="2000" dirty="0"/>
              <a:t>Algorithms used for this purpose need to be used with transparency and allow for direct user control</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spTree>
    <p:extLst>
      <p:ext uri="{BB962C8B-B14F-4D97-AF65-F5344CB8AC3E}">
        <p14:creationId xmlns:p14="http://schemas.microsoft.com/office/powerpoint/2010/main" val="284907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36892"/>
            <a:ext cx="7914736" cy="3469613"/>
          </a:xfrm>
        </p:spPr>
        <p:txBody>
          <a:bodyPr lIns="91440">
            <a:normAutofit fontScale="47500" lnSpcReduction="20000"/>
          </a:bodyPr>
          <a:lstStyle/>
          <a:p>
            <a:pPr marL="0" indent="0">
              <a:buNone/>
            </a:pPr>
            <a:r>
              <a:rPr lang="en-US" dirty="0"/>
              <a:t>[1] Lauren Valentino Bryant, The YouTube Algorithm and the Alt-Right Filter Bubble, Open Information Science (June 8, 2020), </a:t>
            </a:r>
            <a:r>
              <a:rPr lang="en-US" dirty="0">
                <a:effectLst/>
                <a:hlinkClick r:id="rId2"/>
              </a:rPr>
              <a:t>https://doi.org/10.1515/opis-2020-0007</a:t>
            </a:r>
            <a:r>
              <a:rPr lang="en-US" dirty="0"/>
              <a:t>, April 28, 2024</a:t>
            </a:r>
          </a:p>
          <a:p>
            <a:pPr marL="0" indent="0">
              <a:buNone/>
            </a:pPr>
            <a:r>
              <a:rPr lang="en-US" dirty="0"/>
              <a:t>[2] Yao Qin, </a:t>
            </a:r>
            <a:r>
              <a:rPr lang="en-US" dirty="0" err="1"/>
              <a:t>Bahiya</a:t>
            </a:r>
            <a:r>
              <a:rPr lang="en-US" dirty="0"/>
              <a:t> Omar, Alessandro </a:t>
            </a:r>
            <a:r>
              <a:rPr lang="en-US" dirty="0" err="1"/>
              <a:t>Musetti</a:t>
            </a:r>
            <a:r>
              <a:rPr lang="en-US" dirty="0"/>
              <a:t>, The addiction behavior of short-form video app TikTok: The information quality and system quality perspective, Frontiers in Psychology (September 5, 2022), </a:t>
            </a:r>
            <a:r>
              <a:rPr lang="en-US" dirty="0">
                <a:hlinkClick r:id="rId3"/>
              </a:rPr>
              <a:t>https://www.frontiersin.org/journals/psychology/articles/10.3389/fpsyg.2022.932805/full</a:t>
            </a:r>
            <a:r>
              <a:rPr lang="en-US" dirty="0"/>
              <a:t>, April 28, 2024</a:t>
            </a:r>
          </a:p>
          <a:p>
            <a:pPr marL="0" indent="0">
              <a:buNone/>
            </a:pPr>
            <a:r>
              <a:rPr lang="en-US" dirty="0"/>
              <a:t>[3] Ashton Anderson, Lucas </a:t>
            </a:r>
            <a:r>
              <a:rPr lang="en-US" dirty="0" err="1"/>
              <a:t>Maystre</a:t>
            </a:r>
            <a:r>
              <a:rPr lang="en-US" dirty="0"/>
              <a:t>, Ian Anderson, Rishabh Mehrotra, Mounia </a:t>
            </a:r>
            <a:r>
              <a:rPr lang="en-US" dirty="0" err="1"/>
              <a:t>Lalmas</a:t>
            </a:r>
            <a:r>
              <a:rPr lang="en-US" dirty="0"/>
              <a:t>, Algorithmic Effects on the Diversity of Consumption on Spotify, Association for Computing Machinery (April 2020), </a:t>
            </a:r>
            <a:r>
              <a:rPr lang="en-US" dirty="0">
                <a:effectLst/>
                <a:hlinkClick r:id="rId4"/>
              </a:rPr>
              <a:t>https://doi.org/10.1145/3366423.3380281</a:t>
            </a:r>
            <a:r>
              <a:rPr lang="en-US" dirty="0"/>
              <a:t>, April 28, 2024</a:t>
            </a:r>
          </a:p>
          <a:p>
            <a:pPr marL="0" indent="0">
              <a:buNone/>
            </a:pPr>
            <a:r>
              <a:rPr lang="en-US" dirty="0"/>
              <a:t>[4] Dr. Peter J. Meyers, How Google Changes Your Searches (A Study of 10,000 Queries), MOZ (November 1, 2023), </a:t>
            </a:r>
            <a:r>
              <a:rPr lang="en-US" dirty="0">
                <a:effectLst/>
                <a:hlinkClick r:id="rId5"/>
              </a:rPr>
              <a:t>https://moz.com/blog/google-modifying-searches#minor-modifications-(without-notice)</a:t>
            </a:r>
            <a:r>
              <a:rPr lang="en-US" dirty="0"/>
              <a:t>, April 28, 2024</a:t>
            </a:r>
          </a:p>
          <a:p>
            <a:pPr marL="0" indent="0">
              <a:buNone/>
            </a:pPr>
            <a:r>
              <a:rPr lang="en-US" dirty="0"/>
              <a:t>[5] Ignacio </a:t>
            </a:r>
            <a:r>
              <a:rPr lang="en-US" dirty="0" err="1"/>
              <a:t>Siles</a:t>
            </a:r>
            <a:r>
              <a:rPr lang="en-US" dirty="0"/>
              <a:t> and Ariana Meléndez-Moran, The most aggressive of algorithms”: User awareness of and attachment to TikTok’s content personalization, University of Costa Rica (May 27, 2021), </a:t>
            </a:r>
            <a:r>
              <a:rPr lang="en-US" dirty="0">
                <a:effectLst/>
                <a:hlinkClick r:id="rId6"/>
              </a:rPr>
              <a:t>https://hdl.handle.net/10669/83230</a:t>
            </a:r>
            <a:r>
              <a:rPr lang="en-US" dirty="0"/>
              <a:t>, April 28, 2024</a:t>
            </a:r>
          </a:p>
          <a:p>
            <a:pPr marL="0" indent="0">
              <a:buNone/>
            </a:pPr>
            <a:r>
              <a:rPr lang="en-US" dirty="0"/>
              <a:t>[6] Panagiotis Takis Metaxas and Yada </a:t>
            </a:r>
            <a:r>
              <a:rPr lang="en-US" dirty="0" err="1"/>
              <a:t>Pruksachatkun</a:t>
            </a:r>
            <a:r>
              <a:rPr lang="en-US" dirty="0"/>
              <a:t>, Manipulation of Search Engine Results during the 2016 US Congressional Elections, Proceedings of the ICIW (2017), </a:t>
            </a:r>
            <a:r>
              <a:rPr lang="en-US" dirty="0">
                <a:hlinkClick r:id="rId7"/>
              </a:rPr>
              <a:t>https://cs.wellesley.edu/~pmetaxas/Metaxas-Search-Engine-Manipulation-US-Elections-2016.pdf</a:t>
            </a:r>
            <a:r>
              <a:rPr lang="en-US" dirty="0"/>
              <a:t>, April 29, 2024</a:t>
            </a:r>
          </a:p>
          <a:p>
            <a:pPr marL="0" indent="0">
              <a:buNone/>
            </a:pPr>
            <a:r>
              <a:rPr lang="en-US" dirty="0"/>
              <a:t>[7] Himanshu Matta, Dr. Ruchika Gupta, Dr. Sumit Agarwal, Search Engine optimization in Digital Marketing: Present Scenario and Future Scope, IEEE (2017), </a:t>
            </a:r>
            <a:r>
              <a:rPr lang="en-US" dirty="0">
                <a:hlinkClick r:id="rId8"/>
              </a:rPr>
              <a:t>https://ieeexplore.ieee.org/abstract/document/9160016</a:t>
            </a:r>
            <a:r>
              <a:rPr lang="en-US" dirty="0"/>
              <a:t>, April 29, 2024</a:t>
            </a:r>
          </a:p>
          <a:p>
            <a:pPr marL="0" indent="0">
              <a:buNone/>
            </a:pPr>
            <a:r>
              <a:rPr lang="en-US" dirty="0"/>
              <a:t>[8] Rich Miller, A Glimpse Inside Google’s Data Centers, </a:t>
            </a:r>
            <a:r>
              <a:rPr lang="en-US" dirty="0" err="1"/>
              <a:t>DataCenter</a:t>
            </a:r>
            <a:r>
              <a:rPr lang="en-US" dirty="0"/>
              <a:t> Knowledge (May 22, 2012), </a:t>
            </a:r>
            <a:r>
              <a:rPr lang="en-US" dirty="0">
                <a:hlinkClick r:id="rId9"/>
              </a:rPr>
              <a:t>https://www.datacenterknowledge.com/archives/2012/05/22/a-glimpse-inside-googles-data-centers</a:t>
            </a:r>
            <a:r>
              <a:rPr lang="en-US" dirty="0"/>
              <a:t>, April 29, 2024</a:t>
            </a:r>
          </a:p>
          <a:p>
            <a:pPr marL="0" indent="0">
              <a:buNone/>
            </a:pPr>
            <a:r>
              <a:rPr lang="en-US" dirty="0"/>
              <a:t>[9] James Bledsoe, Search Engine Optimization Drives Online Sales, International Trade Administration, </a:t>
            </a:r>
            <a:r>
              <a:rPr lang="en-US" dirty="0">
                <a:hlinkClick r:id="rId10"/>
              </a:rPr>
              <a:t>https://www.trade.gov/how-does-search-engine-optimization-work</a:t>
            </a:r>
            <a:r>
              <a:rPr lang="en-US" dirty="0"/>
              <a:t>, April 29, 2024</a:t>
            </a:r>
          </a:p>
          <a:p>
            <a:pPr marL="0" indent="0">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Lana Cagle</a:t>
            </a:r>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309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Reminder: Course and Group Evaluations</a:t>
            </a:r>
          </a:p>
          <a:p>
            <a:pPr marL="457200" indent="-457200">
              <a:buFont typeface="+mj-lt"/>
              <a:buAutoNum type="arabicPeriod"/>
            </a:pPr>
            <a:r>
              <a:rPr lang="en-US" dirty="0"/>
              <a:t>Automation Paper Results</a:t>
            </a:r>
          </a:p>
          <a:p>
            <a:pPr marL="457200" indent="-457200">
              <a:buFont typeface="+mj-lt"/>
              <a:buAutoNum type="arabicPeriod"/>
            </a:pPr>
            <a:r>
              <a:rPr lang="en-US" dirty="0"/>
              <a:t>Points to date</a:t>
            </a:r>
          </a:p>
          <a:p>
            <a:pPr marL="457200" indent="-457200">
              <a:buFont typeface="+mj-lt"/>
              <a:buAutoNum type="arabicPeriod"/>
            </a:pPr>
            <a:r>
              <a:rPr lang="en-US" dirty="0"/>
              <a:t>Class 14:</a:t>
            </a:r>
          </a:p>
          <a:p>
            <a:pPr marL="662968" lvl="1" indent="-457200">
              <a:buFont typeface="+mj-lt"/>
              <a:buAutoNum type="arabicPeriod"/>
            </a:pPr>
            <a:r>
              <a:rPr lang="en-US" dirty="0"/>
              <a:t>Students Present </a:t>
            </a:r>
          </a:p>
          <a:p>
            <a:pPr marL="662968" lvl="1" indent="-457200">
              <a:buFont typeface="+mj-lt"/>
              <a:buAutoNum type="arabicPeriod"/>
            </a:pPr>
            <a:r>
              <a:rPr lang="en-US" dirty="0"/>
              <a:t>Students’ Choice</a:t>
            </a:r>
          </a:p>
        </p:txBody>
      </p:sp>
      <p:sp>
        <p:nvSpPr>
          <p:cNvPr id="4" name="Footer Placeholder 3"/>
          <p:cNvSpPr>
            <a:spLocks noGrp="1"/>
          </p:cNvSpPr>
          <p:nvPr>
            <p:ph type="ftr" sz="quarter" idx="11"/>
          </p:nvPr>
        </p:nvSpPr>
        <p:spPr/>
        <p:txBody>
          <a:bodyPr/>
          <a:lstStyle/>
          <a:p>
            <a:r>
              <a:rPr lang="en-US"/>
              <a:t>© 2024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0496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Stigma in the defense Industry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Elizabeth Levin</a:t>
            </a: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4" name="Footer Placeholder 3">
            <a:extLst>
              <a:ext uri="{FF2B5EF4-FFF2-40B4-BE49-F238E27FC236}">
                <a16:creationId xmlns:a16="http://schemas.microsoft.com/office/drawing/2014/main" id="{554ACB95-CE8C-36AF-1433-71438121D1B1}"/>
              </a:ext>
            </a:extLst>
          </p:cNvPr>
          <p:cNvSpPr>
            <a:spLocks noGrp="1"/>
          </p:cNvSpPr>
          <p:nvPr>
            <p:ph type="ftr" sz="quarter" idx="11"/>
          </p:nvPr>
        </p:nvSpPr>
        <p:spPr/>
        <p:txBody>
          <a:bodyPr/>
          <a:lstStyle/>
          <a:p>
            <a:r>
              <a:rPr lang="en-US"/>
              <a:t>© 2024 Keith A. Pray</a:t>
            </a:r>
          </a:p>
        </p:txBody>
      </p:sp>
    </p:spTree>
    <p:extLst>
      <p:ext uri="{BB962C8B-B14F-4D97-AF65-F5344CB8AC3E}">
        <p14:creationId xmlns:p14="http://schemas.microsoft.com/office/powerpoint/2010/main" val="37835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191D-270B-B951-761A-831D29A4BA39}"/>
              </a:ext>
            </a:extLst>
          </p:cNvPr>
          <p:cNvSpPr>
            <a:spLocks noGrp="1"/>
          </p:cNvSpPr>
          <p:nvPr>
            <p:ph type="title"/>
          </p:nvPr>
        </p:nvSpPr>
        <p:spPr/>
        <p:txBody>
          <a:bodyPr/>
          <a:lstStyle/>
          <a:p>
            <a:r>
              <a:rPr lang="en-US" dirty="0"/>
              <a:t>Decline of defense positions</a:t>
            </a:r>
          </a:p>
        </p:txBody>
      </p:sp>
      <p:sp>
        <p:nvSpPr>
          <p:cNvPr id="3" name="Content Placeholder 2">
            <a:extLst>
              <a:ext uri="{FF2B5EF4-FFF2-40B4-BE49-F238E27FC236}">
                <a16:creationId xmlns:a16="http://schemas.microsoft.com/office/drawing/2014/main" id="{46F6017B-1AC0-332B-67CC-CB1C24D02738}"/>
              </a:ext>
            </a:extLst>
          </p:cNvPr>
          <p:cNvSpPr>
            <a:spLocks noGrp="1"/>
          </p:cNvSpPr>
          <p:nvPr>
            <p:ph sz="half" idx="1"/>
          </p:nvPr>
        </p:nvSpPr>
        <p:spPr>
          <a:xfrm>
            <a:off x="685800" y="2014974"/>
            <a:ext cx="3733800" cy="1219199"/>
          </a:xfrm>
        </p:spPr>
        <p:txBody>
          <a:bodyPr/>
          <a:lstStyle/>
          <a:p>
            <a:r>
              <a:rPr lang="en-US" dirty="0"/>
              <a:t>“Air Force’s core acquisition staff has fallen 35 percent to 40 percent over the last 14 years”[1]</a:t>
            </a:r>
          </a:p>
          <a:p>
            <a:pPr marL="0" indent="0">
              <a:buNone/>
            </a:pPr>
            <a:endParaRPr lang="en-US" dirty="0"/>
          </a:p>
        </p:txBody>
      </p:sp>
      <p:sp>
        <p:nvSpPr>
          <p:cNvPr id="6" name="Slide Number Placeholder 5">
            <a:extLst>
              <a:ext uri="{FF2B5EF4-FFF2-40B4-BE49-F238E27FC236}">
                <a16:creationId xmlns:a16="http://schemas.microsoft.com/office/drawing/2014/main" id="{0131DA52-7791-254C-71A7-36D9CE4C9E78}"/>
              </a:ext>
            </a:extLst>
          </p:cNvPr>
          <p:cNvSpPr>
            <a:spLocks noGrp="1"/>
          </p:cNvSpPr>
          <p:nvPr>
            <p:ph type="sldNum" sz="quarter" idx="12"/>
          </p:nvPr>
        </p:nvSpPr>
        <p:spPr/>
        <p:txBody>
          <a:bodyPr/>
          <a:lstStyle/>
          <a:p>
            <a:fld id="{A2A17EAB-8B51-5C40-8776-6683E51FA7A0}" type="slidenum">
              <a:rPr lang="en-US" smtClean="0"/>
              <a:t>21</a:t>
            </a:fld>
            <a:endParaRPr lang="en-US"/>
          </a:p>
        </p:txBody>
      </p:sp>
      <p:pic>
        <p:nvPicPr>
          <p:cNvPr id="6146" name="Picture 2" descr="The software talent gap in aerospace &amp; defense | Talent Partners">
            <a:extLst>
              <a:ext uri="{FF2B5EF4-FFF2-40B4-BE49-F238E27FC236}">
                <a16:creationId xmlns:a16="http://schemas.microsoft.com/office/drawing/2014/main" id="{CC60210B-11D2-DCF8-FD2C-94141A184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63" y="1346665"/>
            <a:ext cx="3967830" cy="25558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EAD36B-6D17-ED4D-6BB9-AE768DCCCAAA}"/>
              </a:ext>
            </a:extLst>
          </p:cNvPr>
          <p:cNvSpPr txBox="1"/>
          <p:nvPr/>
        </p:nvSpPr>
        <p:spPr>
          <a:xfrm>
            <a:off x="8658401" y="3653315"/>
            <a:ext cx="495990" cy="286232"/>
          </a:xfrm>
          <a:prstGeom prst="rect">
            <a:avLst/>
          </a:prstGeom>
          <a:noFill/>
        </p:spPr>
        <p:txBody>
          <a:bodyPr wrap="square" rtlCol="0">
            <a:spAutoFit/>
          </a:bodyPr>
          <a:lstStyle/>
          <a:p>
            <a:pPr>
              <a:lnSpc>
                <a:spcPct val="90000"/>
              </a:lnSpc>
            </a:pPr>
            <a:r>
              <a:rPr lang="en-US" sz="1400" dirty="0"/>
              <a:t>[2]</a:t>
            </a:r>
          </a:p>
        </p:txBody>
      </p:sp>
      <p:sp>
        <p:nvSpPr>
          <p:cNvPr id="8" name="TextBox 7">
            <a:extLst>
              <a:ext uri="{FF2B5EF4-FFF2-40B4-BE49-F238E27FC236}">
                <a16:creationId xmlns:a16="http://schemas.microsoft.com/office/drawing/2014/main" id="{4186ABB4-6CF0-EFB8-772D-8541E32DFAA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4D8E092C-8FB9-9479-30AD-8D0AD5FC4043}"/>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124212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C7D-D799-97D2-73FF-7C9166690DF7}"/>
              </a:ext>
            </a:extLst>
          </p:cNvPr>
          <p:cNvSpPr>
            <a:spLocks noGrp="1"/>
          </p:cNvSpPr>
          <p:nvPr>
            <p:ph type="title"/>
          </p:nvPr>
        </p:nvSpPr>
        <p:spPr>
          <a:xfrm>
            <a:off x="914400" y="1683325"/>
            <a:ext cx="7315200" cy="1494448"/>
          </a:xfrm>
        </p:spPr>
        <p:txBody>
          <a:bodyPr/>
          <a:lstStyle/>
          <a:p>
            <a:r>
              <a:rPr lang="en-US" dirty="0"/>
              <a:t>Examples of Ethical Issues In Defense Companies</a:t>
            </a:r>
          </a:p>
        </p:txBody>
      </p:sp>
      <p:sp>
        <p:nvSpPr>
          <p:cNvPr id="5" name="Slide Number Placeholder 4">
            <a:extLst>
              <a:ext uri="{FF2B5EF4-FFF2-40B4-BE49-F238E27FC236}">
                <a16:creationId xmlns:a16="http://schemas.microsoft.com/office/drawing/2014/main" id="{BB373203-085B-3C44-81BD-F132CB2E76E5}"/>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a:extLst>
              <a:ext uri="{FF2B5EF4-FFF2-40B4-BE49-F238E27FC236}">
                <a16:creationId xmlns:a16="http://schemas.microsoft.com/office/drawing/2014/main" id="{BDE2274F-98C6-4D7C-B224-6EB4D32B9E0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3" name="Footer Placeholder 2">
            <a:extLst>
              <a:ext uri="{FF2B5EF4-FFF2-40B4-BE49-F238E27FC236}">
                <a16:creationId xmlns:a16="http://schemas.microsoft.com/office/drawing/2014/main" id="{176E9F7A-F319-1B12-B0D7-4550B16B4BE9}"/>
              </a:ext>
            </a:extLst>
          </p:cNvPr>
          <p:cNvSpPr>
            <a:spLocks noGrp="1"/>
          </p:cNvSpPr>
          <p:nvPr>
            <p:ph type="ftr" sz="quarter" idx="11"/>
          </p:nvPr>
        </p:nvSpPr>
        <p:spPr/>
        <p:txBody>
          <a:bodyPr/>
          <a:lstStyle/>
          <a:p>
            <a:r>
              <a:rPr lang="en-US"/>
              <a:t>© 2024 Keith A. Pray</a:t>
            </a:r>
          </a:p>
        </p:txBody>
      </p:sp>
    </p:spTree>
    <p:extLst>
      <p:ext uri="{BB962C8B-B14F-4D97-AF65-F5344CB8AC3E}">
        <p14:creationId xmlns:p14="http://schemas.microsoft.com/office/powerpoint/2010/main" val="21970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1749-0AF4-BF6E-17AB-126A60491762}"/>
              </a:ext>
            </a:extLst>
          </p:cNvPr>
          <p:cNvSpPr>
            <a:spLocks noGrp="1"/>
          </p:cNvSpPr>
          <p:nvPr>
            <p:ph type="title"/>
          </p:nvPr>
        </p:nvSpPr>
        <p:spPr/>
        <p:txBody>
          <a:bodyPr/>
          <a:lstStyle/>
          <a:p>
            <a:r>
              <a:rPr lang="en-US" dirty="0"/>
              <a:t>General Dynamics</a:t>
            </a:r>
          </a:p>
        </p:txBody>
      </p:sp>
      <p:sp>
        <p:nvSpPr>
          <p:cNvPr id="3" name="Content Placeholder 2">
            <a:extLst>
              <a:ext uri="{FF2B5EF4-FFF2-40B4-BE49-F238E27FC236}">
                <a16:creationId xmlns:a16="http://schemas.microsoft.com/office/drawing/2014/main" id="{8B23996C-2AE5-7162-2343-761999474374}"/>
              </a:ext>
            </a:extLst>
          </p:cNvPr>
          <p:cNvSpPr>
            <a:spLocks noGrp="1"/>
          </p:cNvSpPr>
          <p:nvPr>
            <p:ph sz="half" idx="1"/>
          </p:nvPr>
        </p:nvSpPr>
        <p:spPr>
          <a:xfrm>
            <a:off x="399011" y="1352551"/>
            <a:ext cx="4901767" cy="3352800"/>
          </a:xfrm>
        </p:spPr>
        <p:txBody>
          <a:bodyPr>
            <a:normAutofit/>
          </a:bodyPr>
          <a:lstStyle/>
          <a:p>
            <a:r>
              <a:rPr lang="en-US" dirty="0"/>
              <a:t>General Dynamics asked to prepare human rights report for their weapons manufacturing [3]</a:t>
            </a:r>
          </a:p>
          <a:p>
            <a:r>
              <a:rPr lang="en-US" dirty="0"/>
              <a:t>Board of Directors unanimously recommended to vote against the proposal [3]</a:t>
            </a:r>
          </a:p>
          <a:p>
            <a:r>
              <a:rPr lang="en-US" dirty="0"/>
              <a:t>Their defense was that they only made the bombs, and that the unethical decisions were made by the U.S Government who used their weapons [3] </a:t>
            </a:r>
          </a:p>
          <a:p>
            <a:r>
              <a:rPr lang="en-US" dirty="0"/>
              <a:t>Upsetting their top customer would negatively affect their shareholder values [3]</a:t>
            </a:r>
          </a:p>
        </p:txBody>
      </p:sp>
      <p:sp>
        <p:nvSpPr>
          <p:cNvPr id="6" name="Slide Number Placeholder 5">
            <a:extLst>
              <a:ext uri="{FF2B5EF4-FFF2-40B4-BE49-F238E27FC236}">
                <a16:creationId xmlns:a16="http://schemas.microsoft.com/office/drawing/2014/main" id="{5C4705C4-0A3B-9E05-50EF-991D0D67F979}"/>
              </a:ext>
            </a:extLst>
          </p:cNvPr>
          <p:cNvSpPr>
            <a:spLocks noGrp="1"/>
          </p:cNvSpPr>
          <p:nvPr>
            <p:ph type="sldNum" sz="quarter" idx="12"/>
          </p:nvPr>
        </p:nvSpPr>
        <p:spPr/>
        <p:txBody>
          <a:bodyPr/>
          <a:lstStyle/>
          <a:p>
            <a:fld id="{A2A17EAB-8B51-5C40-8776-6683E51FA7A0}" type="slidenum">
              <a:rPr lang="en-US" smtClean="0"/>
              <a:t>23</a:t>
            </a:fld>
            <a:endParaRPr lang="en-US"/>
          </a:p>
        </p:txBody>
      </p:sp>
      <p:pic>
        <p:nvPicPr>
          <p:cNvPr id="5122" name="Picture 2" descr="General Dynamics Corporation | Business Roundtable">
            <a:extLst>
              <a:ext uri="{FF2B5EF4-FFF2-40B4-BE49-F238E27FC236}">
                <a16:creationId xmlns:a16="http://schemas.microsoft.com/office/drawing/2014/main" id="{9B10B61F-3FA1-9165-491A-CBF53DD90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2" y="1467549"/>
            <a:ext cx="3157423" cy="2631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5D9222-54D1-E4C0-11D5-FA98F68AFB0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5" name="Footer Placeholder 4">
            <a:extLst>
              <a:ext uri="{FF2B5EF4-FFF2-40B4-BE49-F238E27FC236}">
                <a16:creationId xmlns:a16="http://schemas.microsoft.com/office/drawing/2014/main" id="{D988B5D4-94E1-9D19-A4F3-B539B973064A}"/>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287223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C00D-0898-1E2D-0ACC-2692CDB93D5D}"/>
              </a:ext>
            </a:extLst>
          </p:cNvPr>
          <p:cNvSpPr>
            <a:spLocks noGrp="1"/>
          </p:cNvSpPr>
          <p:nvPr>
            <p:ph type="title"/>
          </p:nvPr>
        </p:nvSpPr>
        <p:spPr/>
        <p:txBody>
          <a:bodyPr/>
          <a:lstStyle/>
          <a:p>
            <a:r>
              <a:rPr lang="en-US" dirty="0"/>
              <a:t>Raytheon Production of JSOW</a:t>
            </a:r>
          </a:p>
        </p:txBody>
      </p:sp>
      <p:sp>
        <p:nvSpPr>
          <p:cNvPr id="3" name="Content Placeholder 2">
            <a:extLst>
              <a:ext uri="{FF2B5EF4-FFF2-40B4-BE49-F238E27FC236}">
                <a16:creationId xmlns:a16="http://schemas.microsoft.com/office/drawing/2014/main" id="{CE1B1E16-D409-08B1-1A30-B4EB7B1CD789}"/>
              </a:ext>
            </a:extLst>
          </p:cNvPr>
          <p:cNvSpPr>
            <a:spLocks noGrp="1"/>
          </p:cNvSpPr>
          <p:nvPr>
            <p:ph sz="half" idx="1"/>
          </p:nvPr>
        </p:nvSpPr>
        <p:spPr>
          <a:xfrm>
            <a:off x="685800" y="1796487"/>
            <a:ext cx="3733800" cy="1964227"/>
          </a:xfrm>
        </p:spPr>
        <p:txBody>
          <a:bodyPr/>
          <a:lstStyle/>
          <a:p>
            <a:r>
              <a:rPr lang="en-US" dirty="0"/>
              <a:t>The Joint Standoff Weapon is a delivery system for cluster bombs [4]</a:t>
            </a:r>
          </a:p>
          <a:p>
            <a:r>
              <a:rPr lang="en-US" dirty="0"/>
              <a:t>Cluster bombs are deemed illegal in over 100 countries due to high probability of collateral. [4]</a:t>
            </a:r>
          </a:p>
          <a:p>
            <a:pPr marL="0" indent="0">
              <a:buNone/>
            </a:pPr>
            <a:endParaRPr lang="en-US" dirty="0"/>
          </a:p>
        </p:txBody>
      </p:sp>
      <p:sp>
        <p:nvSpPr>
          <p:cNvPr id="6" name="Slide Number Placeholder 5">
            <a:extLst>
              <a:ext uri="{FF2B5EF4-FFF2-40B4-BE49-F238E27FC236}">
                <a16:creationId xmlns:a16="http://schemas.microsoft.com/office/drawing/2014/main" id="{D9EDCA13-2978-CC60-9CFB-84A7C3C019FB}"/>
              </a:ext>
            </a:extLst>
          </p:cNvPr>
          <p:cNvSpPr>
            <a:spLocks noGrp="1"/>
          </p:cNvSpPr>
          <p:nvPr>
            <p:ph type="sldNum" sz="quarter" idx="12"/>
          </p:nvPr>
        </p:nvSpPr>
        <p:spPr/>
        <p:txBody>
          <a:bodyPr/>
          <a:lstStyle/>
          <a:p>
            <a:fld id="{A2A17EAB-8B51-5C40-8776-6683E51FA7A0}" type="slidenum">
              <a:rPr lang="en-US" smtClean="0"/>
              <a:t>24</a:t>
            </a:fld>
            <a:endParaRPr lang="en-US"/>
          </a:p>
        </p:txBody>
      </p:sp>
      <p:pic>
        <p:nvPicPr>
          <p:cNvPr id="4098" name="Picture 2" descr="AGM-154C1 Block II Joint Stand-off Weapon | IPMS/USA Reviews">
            <a:extLst>
              <a:ext uri="{FF2B5EF4-FFF2-40B4-BE49-F238E27FC236}">
                <a16:creationId xmlns:a16="http://schemas.microsoft.com/office/drawing/2014/main" id="{69095D7E-1C5B-08C3-A5AB-AD0F2AB0D4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8318" y="1070329"/>
            <a:ext cx="3710346" cy="16791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A3B381-C80A-E227-D80F-B57127FE8632}"/>
              </a:ext>
            </a:extLst>
          </p:cNvPr>
          <p:cNvSpPr txBox="1"/>
          <p:nvPr/>
        </p:nvSpPr>
        <p:spPr>
          <a:xfrm>
            <a:off x="8728364" y="2492369"/>
            <a:ext cx="936706" cy="286232"/>
          </a:xfrm>
          <a:prstGeom prst="rect">
            <a:avLst/>
          </a:prstGeom>
          <a:noFill/>
        </p:spPr>
        <p:txBody>
          <a:bodyPr wrap="square" rtlCol="0">
            <a:spAutoFit/>
          </a:bodyPr>
          <a:lstStyle/>
          <a:p>
            <a:pPr>
              <a:lnSpc>
                <a:spcPct val="90000"/>
              </a:lnSpc>
            </a:pPr>
            <a:r>
              <a:rPr lang="en-US" sz="1400" dirty="0"/>
              <a:t>[5]</a:t>
            </a:r>
          </a:p>
        </p:txBody>
      </p:sp>
      <p:pic>
        <p:nvPicPr>
          <p:cNvPr id="4100" name="Picture 4" descr="Cluster Bombs in an Olive Grove ">
            <a:extLst>
              <a:ext uri="{FF2B5EF4-FFF2-40B4-BE49-F238E27FC236}">
                <a16:creationId xmlns:a16="http://schemas.microsoft.com/office/drawing/2014/main" id="{B907C7DC-664B-4626-6309-A61DCC06B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318" y="3028951"/>
            <a:ext cx="3710346" cy="12354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599930-3927-E272-BABE-67C0B5DD0DEA}"/>
              </a:ext>
            </a:extLst>
          </p:cNvPr>
          <p:cNvSpPr txBox="1"/>
          <p:nvPr/>
        </p:nvSpPr>
        <p:spPr>
          <a:xfrm>
            <a:off x="8728364" y="3946268"/>
            <a:ext cx="936706" cy="286232"/>
          </a:xfrm>
          <a:prstGeom prst="rect">
            <a:avLst/>
          </a:prstGeom>
          <a:noFill/>
        </p:spPr>
        <p:txBody>
          <a:bodyPr wrap="square" rtlCol="0">
            <a:spAutoFit/>
          </a:bodyPr>
          <a:lstStyle/>
          <a:p>
            <a:pPr>
              <a:lnSpc>
                <a:spcPct val="90000"/>
              </a:lnSpc>
            </a:pPr>
            <a:r>
              <a:rPr lang="en-US" sz="1400" dirty="0"/>
              <a:t>[6]</a:t>
            </a:r>
          </a:p>
        </p:txBody>
      </p:sp>
      <p:sp>
        <p:nvSpPr>
          <p:cNvPr id="9" name="TextBox 8">
            <a:extLst>
              <a:ext uri="{FF2B5EF4-FFF2-40B4-BE49-F238E27FC236}">
                <a16:creationId xmlns:a16="http://schemas.microsoft.com/office/drawing/2014/main" id="{16A36D65-C0E3-18F2-396A-7C186F9C5A7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66FB0CB1-5A83-B51E-D241-7D9C819686AC}"/>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140816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496C-CACA-6A0A-FC34-C52C58B8812C}"/>
              </a:ext>
            </a:extLst>
          </p:cNvPr>
          <p:cNvSpPr>
            <a:spLocks noGrp="1"/>
          </p:cNvSpPr>
          <p:nvPr>
            <p:ph type="title"/>
          </p:nvPr>
        </p:nvSpPr>
        <p:spPr/>
        <p:txBody>
          <a:bodyPr/>
          <a:lstStyle/>
          <a:p>
            <a:r>
              <a:rPr lang="en-US" dirty="0"/>
              <a:t>Raytheon Toxic Chemicals</a:t>
            </a:r>
          </a:p>
        </p:txBody>
      </p:sp>
      <p:sp>
        <p:nvSpPr>
          <p:cNvPr id="3" name="Content Placeholder 2">
            <a:extLst>
              <a:ext uri="{FF2B5EF4-FFF2-40B4-BE49-F238E27FC236}">
                <a16:creationId xmlns:a16="http://schemas.microsoft.com/office/drawing/2014/main" id="{5469B638-8804-ECFD-73C1-9F3E7C20657B}"/>
              </a:ext>
            </a:extLst>
          </p:cNvPr>
          <p:cNvSpPr>
            <a:spLocks noGrp="1"/>
          </p:cNvSpPr>
          <p:nvPr>
            <p:ph sz="half" idx="1"/>
          </p:nvPr>
        </p:nvSpPr>
        <p:spPr/>
        <p:txBody>
          <a:bodyPr>
            <a:normAutofit/>
          </a:bodyPr>
          <a:lstStyle/>
          <a:p>
            <a:r>
              <a:rPr lang="en-US" dirty="0"/>
              <a:t>Raytheon has accumulated 90 federal lawsuits for failing to clean up tainted soil from the 1990s [7]</a:t>
            </a:r>
          </a:p>
          <a:p>
            <a:r>
              <a:rPr lang="en-US" dirty="0"/>
              <a:t>Sent tainted water to 50,000 people in Arizona [7]</a:t>
            </a:r>
          </a:p>
          <a:p>
            <a:r>
              <a:rPr lang="en-US" dirty="0"/>
              <a:t>Multiple times at different sites, Raytheon refused to take responsibility for cleanup [7]</a:t>
            </a:r>
          </a:p>
          <a:p>
            <a:r>
              <a:rPr lang="en-US" dirty="0"/>
              <a:t>Contamination from previous Raytheon sites continues to be an issue [8]</a:t>
            </a:r>
          </a:p>
          <a:p>
            <a:pPr marL="0" indent="0">
              <a:buNone/>
            </a:pPr>
            <a:endParaRPr lang="en-US" dirty="0"/>
          </a:p>
        </p:txBody>
      </p:sp>
      <p:sp>
        <p:nvSpPr>
          <p:cNvPr id="6" name="Slide Number Placeholder 5">
            <a:extLst>
              <a:ext uri="{FF2B5EF4-FFF2-40B4-BE49-F238E27FC236}">
                <a16:creationId xmlns:a16="http://schemas.microsoft.com/office/drawing/2014/main" id="{A85AF2AA-5CFD-2E78-F87A-AC98DB746E05}"/>
              </a:ext>
            </a:extLst>
          </p:cNvPr>
          <p:cNvSpPr>
            <a:spLocks noGrp="1"/>
          </p:cNvSpPr>
          <p:nvPr>
            <p:ph type="sldNum" sz="quarter" idx="12"/>
          </p:nvPr>
        </p:nvSpPr>
        <p:spPr/>
        <p:txBody>
          <a:bodyPr/>
          <a:lstStyle/>
          <a:p>
            <a:fld id="{A2A17EAB-8B51-5C40-8776-6683E51FA7A0}" type="slidenum">
              <a:rPr lang="en-US" smtClean="0"/>
              <a:t>25</a:t>
            </a:fld>
            <a:endParaRPr lang="en-US"/>
          </a:p>
        </p:txBody>
      </p:sp>
      <p:pic>
        <p:nvPicPr>
          <p:cNvPr id="7170" name="Picture 2" descr="Raytheon Class Action Lawsuit | Saunders &amp; Walker PA">
            <a:extLst>
              <a:ext uri="{FF2B5EF4-FFF2-40B4-BE49-F238E27FC236}">
                <a16:creationId xmlns:a16="http://schemas.microsoft.com/office/drawing/2014/main" id="{63655DAA-DA5D-26DC-5B50-BABF7F6D1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601933"/>
            <a:ext cx="3794758" cy="2618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1AE0A1-2FBB-F25B-DDCA-5BC0AEF07B1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7917F04B-B9A8-4C93-0EB8-16FA812BDFCA}"/>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1948494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FBB1-073F-3B8D-7C48-78B528966A61}"/>
              </a:ext>
            </a:extLst>
          </p:cNvPr>
          <p:cNvSpPr>
            <a:spLocks noGrp="1"/>
          </p:cNvSpPr>
          <p:nvPr>
            <p:ph type="title"/>
          </p:nvPr>
        </p:nvSpPr>
        <p:spPr/>
        <p:txBody>
          <a:bodyPr/>
          <a:lstStyle/>
          <a:p>
            <a:r>
              <a:rPr lang="en-US" dirty="0"/>
              <a:t>So Is working for defense unethical?</a:t>
            </a:r>
          </a:p>
        </p:txBody>
      </p:sp>
      <p:sp>
        <p:nvSpPr>
          <p:cNvPr id="3" name="Text Placeholder 2">
            <a:extLst>
              <a:ext uri="{FF2B5EF4-FFF2-40B4-BE49-F238E27FC236}">
                <a16:creationId xmlns:a16="http://schemas.microsoft.com/office/drawing/2014/main" id="{B628B868-62C6-6922-3F02-8964D97932FB}"/>
              </a:ext>
            </a:extLst>
          </p:cNvPr>
          <p:cNvSpPr>
            <a:spLocks noGrp="1"/>
          </p:cNvSpPr>
          <p:nvPr>
            <p:ph type="body" idx="1"/>
          </p:nvPr>
        </p:nvSpPr>
        <p:spPr/>
        <p:txBody>
          <a:bodyPr/>
          <a:lstStyle/>
          <a:p>
            <a:r>
              <a:rPr lang="en-US" dirty="0"/>
              <a:t>Well not exactly…</a:t>
            </a:r>
          </a:p>
        </p:txBody>
      </p:sp>
      <p:sp>
        <p:nvSpPr>
          <p:cNvPr id="5" name="Slide Number Placeholder 4">
            <a:extLst>
              <a:ext uri="{FF2B5EF4-FFF2-40B4-BE49-F238E27FC236}">
                <a16:creationId xmlns:a16="http://schemas.microsoft.com/office/drawing/2014/main" id="{CFAB1789-302A-8637-B1FE-1172A01DE7B7}"/>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a:extLst>
              <a:ext uri="{FF2B5EF4-FFF2-40B4-BE49-F238E27FC236}">
                <a16:creationId xmlns:a16="http://schemas.microsoft.com/office/drawing/2014/main" id="{4761F747-CD51-2893-4451-C665A4BFB5F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8FA842C2-9683-CB33-EF41-38B90937B84C}"/>
              </a:ext>
            </a:extLst>
          </p:cNvPr>
          <p:cNvSpPr>
            <a:spLocks noGrp="1"/>
          </p:cNvSpPr>
          <p:nvPr>
            <p:ph type="ftr" sz="quarter" idx="11"/>
          </p:nvPr>
        </p:nvSpPr>
        <p:spPr/>
        <p:txBody>
          <a:bodyPr/>
          <a:lstStyle/>
          <a:p>
            <a:r>
              <a:rPr lang="en-US"/>
              <a:t>© 2024 Keith A. Pray</a:t>
            </a:r>
          </a:p>
        </p:txBody>
      </p:sp>
    </p:spTree>
    <p:extLst>
      <p:ext uri="{BB962C8B-B14F-4D97-AF65-F5344CB8AC3E}">
        <p14:creationId xmlns:p14="http://schemas.microsoft.com/office/powerpoint/2010/main" val="90204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1749-0AF4-BF6E-17AB-126A60491762}"/>
              </a:ext>
            </a:extLst>
          </p:cNvPr>
          <p:cNvSpPr>
            <a:spLocks noGrp="1"/>
          </p:cNvSpPr>
          <p:nvPr>
            <p:ph type="title"/>
          </p:nvPr>
        </p:nvSpPr>
        <p:spPr/>
        <p:txBody>
          <a:bodyPr/>
          <a:lstStyle/>
          <a:p>
            <a:r>
              <a:rPr lang="en-US" dirty="0"/>
              <a:t>Ukraine Drones</a:t>
            </a:r>
          </a:p>
        </p:txBody>
      </p:sp>
      <p:sp>
        <p:nvSpPr>
          <p:cNvPr id="3" name="Content Placeholder 2">
            <a:extLst>
              <a:ext uri="{FF2B5EF4-FFF2-40B4-BE49-F238E27FC236}">
                <a16:creationId xmlns:a16="http://schemas.microsoft.com/office/drawing/2014/main" id="{8B23996C-2AE5-7162-2343-761999474374}"/>
              </a:ext>
            </a:extLst>
          </p:cNvPr>
          <p:cNvSpPr>
            <a:spLocks noGrp="1"/>
          </p:cNvSpPr>
          <p:nvPr>
            <p:ph sz="half" idx="1"/>
          </p:nvPr>
        </p:nvSpPr>
        <p:spPr>
          <a:xfrm>
            <a:off x="336666" y="1730953"/>
            <a:ext cx="4617720" cy="1789660"/>
          </a:xfrm>
        </p:spPr>
        <p:txBody>
          <a:bodyPr>
            <a:normAutofit/>
          </a:bodyPr>
          <a:lstStyle/>
          <a:p>
            <a:r>
              <a:rPr lang="en-US" dirty="0"/>
              <a:t>Ukraine is able to stand a chance against Russian invasion thanks to development of drone technology [9]</a:t>
            </a:r>
          </a:p>
          <a:p>
            <a:r>
              <a:rPr lang="en-US" dirty="0"/>
              <a:t>Drones can be developed cheaply, and allow attack from a distance [9]</a:t>
            </a:r>
          </a:p>
        </p:txBody>
      </p:sp>
      <p:sp>
        <p:nvSpPr>
          <p:cNvPr id="6" name="Slide Number Placeholder 5">
            <a:extLst>
              <a:ext uri="{FF2B5EF4-FFF2-40B4-BE49-F238E27FC236}">
                <a16:creationId xmlns:a16="http://schemas.microsoft.com/office/drawing/2014/main" id="{5C4705C4-0A3B-9E05-50EF-991D0D67F979}"/>
              </a:ext>
            </a:extLst>
          </p:cNvPr>
          <p:cNvSpPr>
            <a:spLocks noGrp="1"/>
          </p:cNvSpPr>
          <p:nvPr>
            <p:ph type="sldNum" sz="quarter" idx="12"/>
          </p:nvPr>
        </p:nvSpPr>
        <p:spPr/>
        <p:txBody>
          <a:bodyPr/>
          <a:lstStyle/>
          <a:p>
            <a:fld id="{A2A17EAB-8B51-5C40-8776-6683E51FA7A0}" type="slidenum">
              <a:rPr lang="en-US" smtClean="0"/>
              <a:t>27</a:t>
            </a:fld>
            <a:endParaRPr lang="en-US"/>
          </a:p>
        </p:txBody>
      </p:sp>
      <p:pic>
        <p:nvPicPr>
          <p:cNvPr id="1026" name="Picture 2" descr="Chart: The Russia-Ukraine Military Imbalance | Statista">
            <a:extLst>
              <a:ext uri="{FF2B5EF4-FFF2-40B4-BE49-F238E27FC236}">
                <a16:creationId xmlns:a16="http://schemas.microsoft.com/office/drawing/2014/main" id="{1DBF08C4-F74C-D7AD-6F73-9D073DAA6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930" y="1236178"/>
            <a:ext cx="3161607" cy="3161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E260AB-25A2-3E1C-C09C-82F671E34C64}"/>
              </a:ext>
            </a:extLst>
          </p:cNvPr>
          <p:cNvSpPr txBox="1"/>
          <p:nvPr/>
        </p:nvSpPr>
        <p:spPr>
          <a:xfrm>
            <a:off x="8487288" y="4064437"/>
            <a:ext cx="1213658" cy="258532"/>
          </a:xfrm>
          <a:prstGeom prst="rect">
            <a:avLst/>
          </a:prstGeom>
          <a:noFill/>
        </p:spPr>
        <p:txBody>
          <a:bodyPr wrap="square" rtlCol="0">
            <a:spAutoFit/>
          </a:bodyPr>
          <a:lstStyle/>
          <a:p>
            <a:pPr>
              <a:lnSpc>
                <a:spcPct val="90000"/>
              </a:lnSpc>
            </a:pPr>
            <a:r>
              <a:rPr lang="en-US" sz="1200" dirty="0"/>
              <a:t>[10]</a:t>
            </a:r>
          </a:p>
        </p:txBody>
      </p:sp>
      <p:sp>
        <p:nvSpPr>
          <p:cNvPr id="8" name="TextBox 7">
            <a:extLst>
              <a:ext uri="{FF2B5EF4-FFF2-40B4-BE49-F238E27FC236}">
                <a16:creationId xmlns:a16="http://schemas.microsoft.com/office/drawing/2014/main" id="{41B3458C-6D3E-AEFF-6BA9-C6995E8B061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EFC39779-9C35-1177-338F-1564F093FF35}"/>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194755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12BB-F658-4B45-D77E-BC2E3D756DAB}"/>
              </a:ext>
            </a:extLst>
          </p:cNvPr>
          <p:cNvSpPr>
            <a:spLocks noGrp="1"/>
          </p:cNvSpPr>
          <p:nvPr>
            <p:ph type="title"/>
          </p:nvPr>
        </p:nvSpPr>
        <p:spPr/>
        <p:txBody>
          <a:bodyPr/>
          <a:lstStyle/>
          <a:p>
            <a:r>
              <a:rPr lang="en-US" dirty="0"/>
              <a:t>Israel Iron Dome</a:t>
            </a:r>
          </a:p>
        </p:txBody>
      </p:sp>
      <p:sp>
        <p:nvSpPr>
          <p:cNvPr id="3" name="Content Placeholder 2">
            <a:extLst>
              <a:ext uri="{FF2B5EF4-FFF2-40B4-BE49-F238E27FC236}">
                <a16:creationId xmlns:a16="http://schemas.microsoft.com/office/drawing/2014/main" id="{BD3743BC-EB13-FD63-8C23-BFFCA2FBBAD4}"/>
              </a:ext>
            </a:extLst>
          </p:cNvPr>
          <p:cNvSpPr>
            <a:spLocks noGrp="1"/>
          </p:cNvSpPr>
          <p:nvPr>
            <p:ph sz="half" idx="1"/>
          </p:nvPr>
        </p:nvSpPr>
        <p:spPr>
          <a:xfrm>
            <a:off x="685801" y="1493867"/>
            <a:ext cx="3733800" cy="2410951"/>
          </a:xfrm>
        </p:spPr>
        <p:txBody>
          <a:bodyPr>
            <a:normAutofit/>
          </a:bodyPr>
          <a:lstStyle/>
          <a:p>
            <a:endParaRPr lang="en-US" dirty="0">
              <a:hlinkClick r:id="rId3"/>
            </a:endParaRPr>
          </a:p>
          <a:p>
            <a:r>
              <a:rPr lang="en-US" dirty="0"/>
              <a:t>The Israel Iron dome has intercepted thousands of rockets fired from the Gaza strip [11]  </a:t>
            </a:r>
          </a:p>
          <a:p>
            <a:r>
              <a:rPr lang="en-US" dirty="0"/>
              <a:t>It has a 90 - 97% success rate, saving countless lives [11]</a:t>
            </a:r>
          </a:p>
          <a:p>
            <a:endParaRPr lang="en-US" dirty="0"/>
          </a:p>
        </p:txBody>
      </p:sp>
      <p:sp>
        <p:nvSpPr>
          <p:cNvPr id="6" name="Slide Number Placeholder 5">
            <a:extLst>
              <a:ext uri="{FF2B5EF4-FFF2-40B4-BE49-F238E27FC236}">
                <a16:creationId xmlns:a16="http://schemas.microsoft.com/office/drawing/2014/main" id="{E9FB934E-14C8-2E84-69A0-9F1368E0D7AC}"/>
              </a:ext>
            </a:extLst>
          </p:cNvPr>
          <p:cNvSpPr>
            <a:spLocks noGrp="1"/>
          </p:cNvSpPr>
          <p:nvPr>
            <p:ph type="sldNum" sz="quarter" idx="12"/>
          </p:nvPr>
        </p:nvSpPr>
        <p:spPr/>
        <p:txBody>
          <a:bodyPr/>
          <a:lstStyle/>
          <a:p>
            <a:fld id="{A2A17EAB-8B51-5C40-8776-6683E51FA7A0}" type="slidenum">
              <a:rPr lang="en-US" smtClean="0"/>
              <a:t>28</a:t>
            </a:fld>
            <a:endParaRPr lang="en-US"/>
          </a:p>
        </p:txBody>
      </p:sp>
      <p:pic>
        <p:nvPicPr>
          <p:cNvPr id="2050" name="Picture 2" descr="Streaks of light are seen as Israel's Iron Dome anti-missile system intercept rockets launched from the Gaza Strip towards Israel, as seen from Ashkelon">
            <a:extLst>
              <a:ext uri="{FF2B5EF4-FFF2-40B4-BE49-F238E27FC236}">
                <a16:creationId xmlns:a16="http://schemas.microsoft.com/office/drawing/2014/main" id="{17AFDC00-6CB8-F88A-8A45-99FA4E8F5A8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4400" y="1571193"/>
            <a:ext cx="3733800" cy="2333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B252C1-BC26-6696-28A1-63D75BEBF04C}"/>
              </a:ext>
            </a:extLst>
          </p:cNvPr>
          <p:cNvSpPr txBox="1"/>
          <p:nvPr/>
        </p:nvSpPr>
        <p:spPr>
          <a:xfrm>
            <a:off x="4556064" y="4022962"/>
            <a:ext cx="4255424" cy="237757"/>
          </a:xfrm>
          <a:prstGeom prst="rect">
            <a:avLst/>
          </a:prstGeom>
          <a:noFill/>
        </p:spPr>
        <p:txBody>
          <a:bodyPr wrap="square" rtlCol="0">
            <a:spAutoFit/>
          </a:bodyPr>
          <a:lstStyle/>
          <a:p>
            <a:pPr>
              <a:lnSpc>
                <a:spcPct val="90000"/>
              </a:lnSpc>
            </a:pPr>
            <a:r>
              <a:rPr lang="en-US" sz="1050" dirty="0"/>
              <a:t>Iron dome intercepts missiles from Gaza over the sky of Ashkelon [12]</a:t>
            </a:r>
          </a:p>
        </p:txBody>
      </p:sp>
      <p:sp>
        <p:nvSpPr>
          <p:cNvPr id="8" name="TextBox 7">
            <a:extLst>
              <a:ext uri="{FF2B5EF4-FFF2-40B4-BE49-F238E27FC236}">
                <a16:creationId xmlns:a16="http://schemas.microsoft.com/office/drawing/2014/main" id="{2A1CCF4D-D9ED-8623-85DF-C24029B8774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EC26A0DF-F95F-294E-88E3-25C7A54DE2DD}"/>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40289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A656-350B-57DB-8479-97EF7E7E80E7}"/>
              </a:ext>
            </a:extLst>
          </p:cNvPr>
          <p:cNvSpPr>
            <a:spLocks noGrp="1"/>
          </p:cNvSpPr>
          <p:nvPr>
            <p:ph type="title"/>
          </p:nvPr>
        </p:nvSpPr>
        <p:spPr/>
        <p:txBody>
          <a:bodyPr/>
          <a:lstStyle/>
          <a:p>
            <a:r>
              <a:rPr lang="en-US" dirty="0"/>
              <a:t>Lockheed Martin Hellfire R9X</a:t>
            </a:r>
          </a:p>
        </p:txBody>
      </p:sp>
      <p:sp>
        <p:nvSpPr>
          <p:cNvPr id="3" name="Content Placeholder 2">
            <a:extLst>
              <a:ext uri="{FF2B5EF4-FFF2-40B4-BE49-F238E27FC236}">
                <a16:creationId xmlns:a16="http://schemas.microsoft.com/office/drawing/2014/main" id="{E2736AC7-9FF7-7041-8135-FA6DABAA9D55}"/>
              </a:ext>
            </a:extLst>
          </p:cNvPr>
          <p:cNvSpPr>
            <a:spLocks noGrp="1"/>
          </p:cNvSpPr>
          <p:nvPr>
            <p:ph sz="half" idx="1"/>
          </p:nvPr>
        </p:nvSpPr>
        <p:spPr/>
        <p:txBody>
          <a:bodyPr>
            <a:normAutofit/>
          </a:bodyPr>
          <a:lstStyle/>
          <a:p>
            <a:r>
              <a:rPr lang="en-US" dirty="0"/>
              <a:t>Old versions of this missile has danger zone of 700-foot radius [13]</a:t>
            </a:r>
          </a:p>
          <a:p>
            <a:r>
              <a:rPr lang="en-US" dirty="0"/>
              <a:t>New version has danger zone of 30 inch radius [13]</a:t>
            </a:r>
          </a:p>
          <a:p>
            <a:r>
              <a:rPr lang="en-US" dirty="0"/>
              <a:t>Missile uses long blades instead of an explosion [13]</a:t>
            </a:r>
          </a:p>
          <a:p>
            <a:r>
              <a:rPr lang="en-US" dirty="0"/>
              <a:t>In 2022, Leader of al-Qaeda was killed by U.S while standing on balcony in crowded city, no collateral damage [13]</a:t>
            </a:r>
          </a:p>
          <a:p>
            <a:endParaRPr lang="en-US" dirty="0"/>
          </a:p>
        </p:txBody>
      </p:sp>
      <p:sp>
        <p:nvSpPr>
          <p:cNvPr id="6" name="Slide Number Placeholder 5">
            <a:extLst>
              <a:ext uri="{FF2B5EF4-FFF2-40B4-BE49-F238E27FC236}">
                <a16:creationId xmlns:a16="http://schemas.microsoft.com/office/drawing/2014/main" id="{69D2EEB1-E5B3-1367-628C-316078D21376}"/>
              </a:ext>
            </a:extLst>
          </p:cNvPr>
          <p:cNvSpPr>
            <a:spLocks noGrp="1"/>
          </p:cNvSpPr>
          <p:nvPr>
            <p:ph type="sldNum" sz="quarter" idx="12"/>
          </p:nvPr>
        </p:nvSpPr>
        <p:spPr/>
        <p:txBody>
          <a:bodyPr/>
          <a:lstStyle/>
          <a:p>
            <a:fld id="{A2A17EAB-8B51-5C40-8776-6683E51FA7A0}" type="slidenum">
              <a:rPr lang="en-US" smtClean="0"/>
              <a:t>29</a:t>
            </a:fld>
            <a:endParaRPr lang="en-US"/>
          </a:p>
        </p:txBody>
      </p:sp>
      <p:pic>
        <p:nvPicPr>
          <p:cNvPr id="3074" name="Picture 2" descr="r/interestingasfuck - The non-explosive R9X Hellfire missile, AKA &quot;ninja bomb,&quot; recently deployed to target ISIS-K members">
            <a:extLst>
              <a:ext uri="{FF2B5EF4-FFF2-40B4-BE49-F238E27FC236}">
                <a16:creationId xmlns:a16="http://schemas.microsoft.com/office/drawing/2014/main" id="{1A80847D-4254-434F-B5ED-5DDE31F4A7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9585" y="1352551"/>
            <a:ext cx="3733800" cy="24853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C1FEB2-EE89-3BF3-F908-03365BC7221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27A2A68F-82B8-BBAC-D0D3-6F0893C34A2D}"/>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67151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spcAft>
                <a:spcPts val="600"/>
              </a:spcAft>
            </a:pPr>
            <a:r>
              <a:rPr lang="sk-SK"/>
              <a:t>© 2024 Keith A. Pray</a:t>
            </a:r>
            <a:endParaRPr lang="en-US"/>
          </a:p>
        </p:txBody>
      </p:sp>
      <p:sp>
        <p:nvSpPr>
          <p:cNvPr id="13" name="Slide Number Placeholder 12" hidden="1">
            <a:extLst>
              <a:ext uri="{FF2B5EF4-FFF2-40B4-BE49-F238E27FC236}">
                <a16:creationId xmlns:a16="http://schemas.microsoft.com/office/drawing/2014/main" id="{5846E2CA-08B5-7740-90F4-A94CBD7CDBB6}"/>
              </a:ext>
            </a:extLst>
          </p:cNvPr>
          <p:cNvSpPr>
            <a:spLocks noGrp="1"/>
          </p:cNvSpPr>
          <p:nvPr>
            <p:ph type="sldNum" sz="quarter" idx="12"/>
          </p:nvPr>
        </p:nvSpPr>
        <p:spPr/>
        <p:txBody>
          <a:bodyPr/>
          <a:lstStyle/>
          <a:p>
            <a:pPr>
              <a:spcAft>
                <a:spcPts val="600"/>
              </a:spcAft>
            </a:pPr>
            <a:fld id="{A2A17EAB-8B51-5C40-8776-6683E51FA7A0}" type="slidenum">
              <a:rPr lang="en-US" smtClean="0"/>
              <a:pPr>
                <a:spcAft>
                  <a:spcPts val="600"/>
                </a:spcAft>
              </a:pPr>
              <a:t>3</a:t>
            </a:fld>
            <a:endParaRPr lang="en-US"/>
          </a:p>
        </p:txBody>
      </p:sp>
      <p:pic>
        <p:nvPicPr>
          <p:cNvPr id="6" name="Picture 5">
            <a:extLst>
              <a:ext uri="{FF2B5EF4-FFF2-40B4-BE49-F238E27FC236}">
                <a16:creationId xmlns:a16="http://schemas.microsoft.com/office/drawing/2014/main" id="{B4A7D5B3-6E24-B2B6-5F76-4F022390EE62}"/>
              </a:ext>
            </a:extLst>
          </p:cNvPr>
          <p:cNvPicPr>
            <a:picLocks noChangeAspect="1"/>
          </p:cNvPicPr>
          <p:nvPr/>
        </p:nvPicPr>
        <p:blipFill>
          <a:blip r:embed="rId3"/>
          <a:stretch>
            <a:fillRect/>
          </a:stretch>
        </p:blipFill>
        <p:spPr>
          <a:xfrm>
            <a:off x="353696" y="380313"/>
            <a:ext cx="8436607" cy="4616883"/>
          </a:xfrm>
          <a:prstGeom prst="rect">
            <a:avLst/>
          </a:prstGeom>
        </p:spPr>
      </p:pic>
    </p:spTree>
    <p:extLst>
      <p:ext uri="{BB962C8B-B14F-4D97-AF65-F5344CB8AC3E}">
        <p14:creationId xmlns:p14="http://schemas.microsoft.com/office/powerpoint/2010/main" val="262015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8EBA-9861-DD56-8755-08CDDD364C0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55BE7A1-6DD6-93F2-277E-3A03C77F97F0}"/>
              </a:ext>
            </a:extLst>
          </p:cNvPr>
          <p:cNvSpPr>
            <a:spLocks noGrp="1"/>
          </p:cNvSpPr>
          <p:nvPr>
            <p:ph sz="half" idx="1"/>
          </p:nvPr>
        </p:nvSpPr>
        <p:spPr>
          <a:xfrm>
            <a:off x="685800" y="1352551"/>
            <a:ext cx="8067502" cy="3352800"/>
          </a:xfrm>
        </p:spPr>
        <p:txBody>
          <a:bodyPr/>
          <a:lstStyle/>
          <a:p>
            <a:r>
              <a:rPr lang="en-US" dirty="0"/>
              <a:t>Unfortunately, death is a part of war</a:t>
            </a:r>
          </a:p>
          <a:p>
            <a:r>
              <a:rPr lang="en-US" dirty="0"/>
              <a:t>Removing yourself from the problem does not solve it</a:t>
            </a:r>
          </a:p>
          <a:p>
            <a:r>
              <a:rPr lang="en-US" dirty="0"/>
              <a:t>You can help by choosing to contribute to projects that decrease the risk of collateral casualties.</a:t>
            </a:r>
          </a:p>
        </p:txBody>
      </p:sp>
      <p:sp>
        <p:nvSpPr>
          <p:cNvPr id="6" name="Slide Number Placeholder 5">
            <a:extLst>
              <a:ext uri="{FF2B5EF4-FFF2-40B4-BE49-F238E27FC236}">
                <a16:creationId xmlns:a16="http://schemas.microsoft.com/office/drawing/2014/main" id="{41A6FB41-7AEA-A06D-5C1B-713BF823C789}"/>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a:extLst>
              <a:ext uri="{FF2B5EF4-FFF2-40B4-BE49-F238E27FC236}">
                <a16:creationId xmlns:a16="http://schemas.microsoft.com/office/drawing/2014/main" id="{6F7D8C9F-B35E-991C-E945-C316156652E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A42216B2-BEB4-CC72-B4CC-D63AB6E74DA8}"/>
              </a:ext>
            </a:extLst>
          </p:cNvPr>
          <p:cNvSpPr>
            <a:spLocks noGrp="1"/>
          </p:cNvSpPr>
          <p:nvPr>
            <p:ph type="ftr" sz="quarter" idx="11"/>
          </p:nvPr>
        </p:nvSpPr>
        <p:spPr/>
        <p:txBody>
          <a:bodyPr/>
          <a:lstStyle/>
          <a:p>
            <a:r>
              <a:rPr lang="en-US"/>
              <a:t>© 2024 Keith A. Pray</a:t>
            </a:r>
            <a:endParaRPr lang="en-US" dirty="0"/>
          </a:p>
        </p:txBody>
      </p:sp>
    </p:spTree>
    <p:extLst>
      <p:ext uri="{BB962C8B-B14F-4D97-AF65-F5344CB8AC3E}">
        <p14:creationId xmlns:p14="http://schemas.microsoft.com/office/powerpoint/2010/main" val="247237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726525"/>
          </a:xfrm>
        </p:spPr>
        <p:txBody>
          <a:bodyPr lIns="91440">
            <a:normAutofit fontScale="85000" lnSpcReduction="10000"/>
          </a:bodyPr>
          <a:lstStyle/>
          <a:p>
            <a:pPr marL="0" indent="0">
              <a:buNone/>
            </a:pPr>
            <a:r>
              <a:rPr lang="en-US" sz="1400" dirty="0"/>
              <a:t>*Most recent access for all: Apr 30, 2024</a:t>
            </a:r>
          </a:p>
          <a:p>
            <a:pPr marL="0" indent="0">
              <a:buNone/>
            </a:pPr>
            <a:r>
              <a:rPr lang="en-US" sz="1400" dirty="0"/>
              <a:t>[1] </a:t>
            </a:r>
            <a:r>
              <a:rPr lang="en-US" sz="1400" dirty="0">
                <a:effectLst/>
              </a:rPr>
              <a:t>Taubman, P. (2008, June 25). </a:t>
            </a:r>
            <a:r>
              <a:rPr lang="en-US" sz="1400" i="1" dirty="0">
                <a:effectLst/>
              </a:rPr>
              <a:t>Top engineers shun military; concern grows</a:t>
            </a:r>
            <a:r>
              <a:rPr lang="en-US" sz="1400" dirty="0">
                <a:effectLst/>
              </a:rPr>
              <a:t>. The New York Times. </a:t>
            </a:r>
            <a:r>
              <a:rPr lang="en-US" sz="1400" dirty="0">
                <a:effectLst/>
                <a:hlinkClick r:id="rId2"/>
              </a:rPr>
              <a:t>https://www.nytimes.com/2008/06/25/us/25engineer.html</a:t>
            </a:r>
            <a:r>
              <a:rPr lang="en-US" sz="1400" dirty="0">
                <a:effectLst/>
              </a:rPr>
              <a:t>  </a:t>
            </a:r>
          </a:p>
          <a:p>
            <a:pPr marL="0" indent="0">
              <a:buNone/>
            </a:pPr>
            <a:r>
              <a:rPr lang="en-US" sz="1400" dirty="0"/>
              <a:t>[2] L., A. (2023, May 31). The software talent gap in aerospace &amp; defense. Talent Partners. </a:t>
            </a:r>
            <a:r>
              <a:rPr lang="en-US" sz="1400" dirty="0">
                <a:hlinkClick r:id="rId3"/>
              </a:rPr>
              <a:t>https://talentpartnersinc.com/talent-gap-in-aerospace/</a:t>
            </a:r>
            <a:endParaRPr lang="en-US" sz="1400" dirty="0"/>
          </a:p>
          <a:p>
            <a:pPr marL="0" indent="0">
              <a:buNone/>
            </a:pPr>
            <a:r>
              <a:rPr lang="en-US" sz="1400" dirty="0"/>
              <a:t>[3]</a:t>
            </a:r>
            <a:r>
              <a:rPr lang="en-US" sz="1400" dirty="0">
                <a:hlinkClick r:id="rId4"/>
              </a:rPr>
              <a:t>https://s22.q4cdn.com/891946778/files/doc_financials/2021/ar/General-Dynamics_2022-Proxy-Statement.pdf</a:t>
            </a:r>
            <a:r>
              <a:rPr lang="en-US" sz="1400" dirty="0"/>
              <a:t> </a:t>
            </a:r>
          </a:p>
          <a:p>
            <a:pPr marL="0" indent="0">
              <a:buNone/>
            </a:pPr>
            <a:r>
              <a:rPr lang="en-US" sz="1400" dirty="0"/>
              <a:t>[4] Raytheon: Corporate rap sheet. Good Jobs First. (2012, September 23). </a:t>
            </a:r>
            <a:r>
              <a:rPr lang="en-US" sz="1400" dirty="0">
                <a:hlinkClick r:id="rId5"/>
              </a:rPr>
              <a:t>https://www.corp-research.org/raytheon</a:t>
            </a:r>
            <a:r>
              <a:rPr lang="en-US" sz="1400" dirty="0"/>
              <a:t>  </a:t>
            </a:r>
          </a:p>
          <a:p>
            <a:pPr marL="0" indent="0">
              <a:buNone/>
            </a:pPr>
            <a:r>
              <a:rPr lang="en-US" sz="1400" dirty="0"/>
              <a:t>[5] </a:t>
            </a:r>
            <a:r>
              <a:rPr lang="en-US" sz="1400" i="1" dirty="0">
                <a:effectLst/>
              </a:rPr>
              <a:t>AGM-154C1 Block II joint stand-off weapon</a:t>
            </a:r>
            <a:r>
              <a:rPr lang="en-US" sz="1400" dirty="0">
                <a:effectLst/>
              </a:rPr>
              <a:t>. IPMS/USA Reviews. (2018, June 30). </a:t>
            </a:r>
            <a:r>
              <a:rPr lang="en-US" sz="1400" dirty="0">
                <a:effectLst/>
                <a:hlinkClick r:id="rId6"/>
              </a:rPr>
              <a:t>https://reviews.ipmsusa.org/review/agm-154c1-block-ii-joint-stand-weapon</a:t>
            </a:r>
            <a:r>
              <a:rPr lang="en-US" sz="1400" dirty="0">
                <a:effectLst/>
              </a:rPr>
              <a:t> </a:t>
            </a:r>
          </a:p>
          <a:p>
            <a:pPr marL="0" indent="0">
              <a:buNone/>
            </a:pPr>
            <a:r>
              <a:rPr lang="en-US" sz="1400" dirty="0"/>
              <a:t>[6] </a:t>
            </a:r>
            <a:r>
              <a:rPr lang="en-US" sz="1400" i="1" dirty="0">
                <a:effectLst/>
              </a:rPr>
              <a:t>Cluster Munition Coalition</a:t>
            </a:r>
            <a:r>
              <a:rPr lang="en-US" sz="1400" dirty="0">
                <a:effectLst/>
              </a:rPr>
              <a:t>. What is a Cluster Bomb? | Cluster bombs | CMC. (n.d.). </a:t>
            </a:r>
            <a:r>
              <a:rPr lang="en-US" sz="1400" dirty="0">
                <a:effectLst/>
                <a:hlinkClick r:id="rId7"/>
              </a:rPr>
              <a:t>https://www.stopclustermunitions.org/en-gb/cluster-bombs/what-is-a-cluster-bomb.aspx</a:t>
            </a:r>
            <a:r>
              <a:rPr lang="en-US" sz="1400" dirty="0">
                <a:effectLst/>
              </a:rPr>
              <a:t> </a:t>
            </a:r>
          </a:p>
          <a:p>
            <a:pPr marL="0" indent="0">
              <a:buNone/>
            </a:pPr>
            <a:r>
              <a:rPr lang="en-US" sz="1400" dirty="0"/>
              <a:t>[7] Dunn, A. (2019, December 7). Raytheon spotty on cleanup. Tampa Bay Times. </a:t>
            </a:r>
            <a:r>
              <a:rPr lang="en-US" sz="1400" dirty="0">
                <a:hlinkClick r:id="rId8"/>
              </a:rPr>
              <a:t>https://www.tampabay.com/archive/2008/08/20/raytheon-spotty-on-cleanup/</a:t>
            </a:r>
            <a:r>
              <a:rPr lang="en-US" sz="1400" dirty="0"/>
              <a:t> </a:t>
            </a:r>
          </a:p>
          <a:p>
            <a:pPr marL="0" indent="0">
              <a:buNone/>
            </a:pPr>
            <a:r>
              <a:rPr lang="en-US" sz="1400" dirty="0"/>
              <a:t>[8] Former Raytheon Facility Contamination Letter. </a:t>
            </a:r>
            <a:r>
              <a:rPr lang="en-US" sz="1400" dirty="0" err="1"/>
              <a:t>wayland</a:t>
            </a:r>
            <a:r>
              <a:rPr lang="en-US" sz="1400" dirty="0"/>
              <a:t> ma. (2006, July 24). </a:t>
            </a:r>
            <a:r>
              <a:rPr lang="en-US" sz="1400" dirty="0">
                <a:hlinkClick r:id="rId9"/>
              </a:rPr>
              <a:t>https://www.wayland.ma.us/sites/g/files/vyhlif9231/f/uploads/former_raytheon_facility_contamination_letter.pdf</a:t>
            </a:r>
            <a:r>
              <a:rPr lang="en-US" sz="1400" dirty="0"/>
              <a:t> </a:t>
            </a:r>
            <a:br>
              <a:rPr lang="en-US" sz="1400" dirty="0"/>
            </a:br>
            <a:endParaRPr lang="en-US" sz="1400" dirty="0"/>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6E1635E1-7EB1-A6FD-B2BD-DA5E4F6FC947}"/>
              </a:ext>
            </a:extLst>
          </p:cNvPr>
          <p:cNvSpPr>
            <a:spLocks noGrp="1"/>
          </p:cNvSpPr>
          <p:nvPr>
            <p:ph type="ftr" sz="quarter" idx="11"/>
          </p:nvPr>
        </p:nvSpPr>
        <p:spPr/>
        <p:txBody>
          <a:bodyPr/>
          <a:lstStyle/>
          <a:p>
            <a:r>
              <a:rPr lang="en-US"/>
              <a:t>© 2024 Keith A. Pray</a:t>
            </a:r>
          </a:p>
        </p:txBody>
      </p:sp>
    </p:spTree>
    <p:extLst>
      <p:ext uri="{BB962C8B-B14F-4D97-AF65-F5344CB8AC3E}">
        <p14:creationId xmlns:p14="http://schemas.microsoft.com/office/powerpoint/2010/main" val="4274793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5193-2164-6C9E-1282-DD22D518281E}"/>
              </a:ext>
            </a:extLst>
          </p:cNvPr>
          <p:cNvSpPr>
            <a:spLocks noGrp="1"/>
          </p:cNvSpPr>
          <p:nvPr>
            <p:ph type="title"/>
          </p:nvPr>
        </p:nvSpPr>
        <p:spPr/>
        <p:txBody>
          <a:bodyPr/>
          <a:lstStyle/>
          <a:p>
            <a:r>
              <a:rPr lang="en-US" dirty="0"/>
              <a:t>References </a:t>
            </a:r>
            <a:r>
              <a:rPr lang="en-US" dirty="0" err="1"/>
              <a:t>Cont</a:t>
            </a:r>
            <a:endParaRPr lang="en-US" dirty="0"/>
          </a:p>
        </p:txBody>
      </p:sp>
      <p:sp>
        <p:nvSpPr>
          <p:cNvPr id="3" name="Content Placeholder 2">
            <a:extLst>
              <a:ext uri="{FF2B5EF4-FFF2-40B4-BE49-F238E27FC236}">
                <a16:creationId xmlns:a16="http://schemas.microsoft.com/office/drawing/2014/main" id="{58EC1CFB-1AB2-ADD3-BC10-138F7AFEC317}"/>
              </a:ext>
            </a:extLst>
          </p:cNvPr>
          <p:cNvSpPr>
            <a:spLocks noGrp="1"/>
          </p:cNvSpPr>
          <p:nvPr>
            <p:ph idx="1"/>
          </p:nvPr>
        </p:nvSpPr>
        <p:spPr>
          <a:xfrm>
            <a:off x="685800" y="1352550"/>
            <a:ext cx="7772400" cy="3644645"/>
          </a:xfrm>
        </p:spPr>
        <p:txBody>
          <a:bodyPr>
            <a:normAutofit fontScale="85000" lnSpcReduction="20000"/>
          </a:bodyPr>
          <a:lstStyle/>
          <a:p>
            <a:pPr marL="0" indent="0">
              <a:buNone/>
            </a:pPr>
            <a:r>
              <a:rPr lang="en-US" sz="1700" dirty="0"/>
              <a:t>*Most recent access for all: Apr 30, 2024</a:t>
            </a:r>
          </a:p>
          <a:p>
            <a:pPr marL="0" indent="0">
              <a:buNone/>
            </a:pPr>
            <a:r>
              <a:rPr lang="en-US" sz="1700" dirty="0"/>
              <a:t>[9] Burgess, M. (2022, May 6). Small drones are giving Ukraine an unprecedented edge. Wired. </a:t>
            </a:r>
            <a:r>
              <a:rPr lang="en-US" sz="1700" dirty="0">
                <a:hlinkClick r:id="rId2"/>
              </a:rPr>
              <a:t>https://www.wired.com/story/drones-russia-ukraine-war/</a:t>
            </a:r>
            <a:r>
              <a:rPr lang="en-US" sz="1700" dirty="0"/>
              <a:t> </a:t>
            </a:r>
          </a:p>
          <a:p>
            <a:pPr marL="0" indent="0">
              <a:buNone/>
            </a:pPr>
            <a:r>
              <a:rPr lang="en-US" sz="1700" dirty="0"/>
              <a:t>[10] </a:t>
            </a:r>
            <a:r>
              <a:rPr lang="en-US" sz="1700" dirty="0">
                <a:effectLst/>
              </a:rPr>
              <a:t>26, A. (2024, April 26). </a:t>
            </a:r>
            <a:r>
              <a:rPr lang="en-US" sz="1700" i="1" dirty="0">
                <a:effectLst/>
              </a:rPr>
              <a:t>Russia vs Ukraine military comparison 2024</a:t>
            </a:r>
            <a:r>
              <a:rPr lang="en-US" sz="1700" dirty="0">
                <a:effectLst/>
              </a:rPr>
              <a:t>. Statista. </a:t>
            </a:r>
            <a:r>
              <a:rPr lang="en-US" sz="1700" dirty="0">
                <a:effectLst/>
                <a:hlinkClick r:id="rId3"/>
              </a:rPr>
              <a:t>https://www.statista.com/statistics/1296573/</a:t>
            </a:r>
            <a:r>
              <a:rPr lang="en-US" sz="1700" dirty="0" err="1">
                <a:effectLst/>
                <a:hlinkClick r:id="rId3"/>
              </a:rPr>
              <a:t>russia</a:t>
            </a:r>
            <a:r>
              <a:rPr lang="en-US" sz="1700" dirty="0">
                <a:effectLst/>
                <a:hlinkClick r:id="rId3"/>
              </a:rPr>
              <a:t>-</a:t>
            </a:r>
            <a:r>
              <a:rPr lang="en-US" sz="1700" dirty="0" err="1">
                <a:effectLst/>
                <a:hlinkClick r:id="rId3"/>
              </a:rPr>
              <a:t>ukraine</a:t>
            </a:r>
            <a:r>
              <a:rPr lang="en-US" sz="1700" dirty="0">
                <a:effectLst/>
                <a:hlinkClick r:id="rId3"/>
              </a:rPr>
              <a:t>-military-comparison/#:~:text=Russia’s%20military%20capabilities%20outnumbered%20those,7.5%20times%20larger%20than%20Ukraine’s</a:t>
            </a:r>
            <a:r>
              <a:rPr lang="en-US" sz="1700" dirty="0">
                <a:effectLst/>
              </a:rPr>
              <a:t> </a:t>
            </a:r>
          </a:p>
          <a:p>
            <a:pPr marL="0" indent="0">
              <a:buNone/>
            </a:pPr>
            <a:r>
              <a:rPr lang="en-US" sz="1700" dirty="0"/>
              <a:t>[11]</a:t>
            </a:r>
            <a:r>
              <a:rPr lang="en-US" sz="1700" dirty="0">
                <a:hlinkClick r:id="rId4"/>
              </a:rPr>
              <a:t> </a:t>
            </a:r>
            <a:r>
              <a:rPr lang="en-US" sz="1700" dirty="0">
                <a:effectLst/>
              </a:rPr>
              <a:t>MacDiarmid, C. (2021, May 12). </a:t>
            </a:r>
            <a:r>
              <a:rPr lang="en-US" sz="1700" i="1" dirty="0">
                <a:effectLst/>
              </a:rPr>
              <a:t>How Hamas pierced Israel’s famous Iron Dome Shield</a:t>
            </a:r>
            <a:r>
              <a:rPr lang="en-US" sz="1700" dirty="0">
                <a:effectLst/>
              </a:rPr>
              <a:t>. The Telegraph. </a:t>
            </a:r>
            <a:r>
              <a:rPr lang="en-US" sz="1700" dirty="0">
                <a:effectLst/>
                <a:hlinkClick r:id="rId4"/>
              </a:rPr>
              <a:t>https://www.telegraph.co.uk/news/2021/05/12/hamas-pierced-israels-famous-iron-dome-shield/</a:t>
            </a:r>
            <a:r>
              <a:rPr lang="en-US" sz="1700" dirty="0">
                <a:effectLst/>
              </a:rPr>
              <a:t> </a:t>
            </a:r>
          </a:p>
          <a:p>
            <a:pPr marL="0" indent="0">
              <a:buNone/>
            </a:pPr>
            <a:r>
              <a:rPr lang="en-US" sz="1700" dirty="0"/>
              <a:t>[12]</a:t>
            </a:r>
            <a:r>
              <a:rPr lang="en-US" sz="1700" dirty="0">
                <a:hlinkClick r:id="rId5"/>
              </a:rPr>
              <a:t> </a:t>
            </a:r>
            <a:r>
              <a:rPr lang="en-US" sz="1700" dirty="0">
                <a:effectLst/>
              </a:rPr>
              <a:t>Frankel, J. (2023, October 24). </a:t>
            </a:r>
            <a:r>
              <a:rPr lang="en-US" sz="1700" i="1" dirty="0">
                <a:effectLst/>
              </a:rPr>
              <a:t>Is Israel’s Iron Dome Missile Defense System Ironclad?</a:t>
            </a:r>
            <a:r>
              <a:rPr lang="en-US" sz="1700" dirty="0">
                <a:effectLst/>
              </a:rPr>
              <a:t> AP News. </a:t>
            </a:r>
            <a:r>
              <a:rPr lang="en-US" sz="1700" dirty="0">
                <a:effectLst/>
                <a:hlinkClick r:id="rId5"/>
              </a:rPr>
              <a:t>https://apnews.com/article/iron-dome-missile-defense-israel-palestinians-rockets-hamas-f57508d0e53945d1071d4582fcdae8d2</a:t>
            </a:r>
            <a:r>
              <a:rPr lang="en-US" sz="1700" dirty="0">
                <a:effectLst/>
              </a:rPr>
              <a:t> </a:t>
            </a:r>
          </a:p>
          <a:p>
            <a:pPr marL="0" indent="0">
              <a:buNone/>
            </a:pPr>
            <a:r>
              <a:rPr lang="en-US" sz="1700" dirty="0"/>
              <a:t>[13]</a:t>
            </a:r>
            <a:r>
              <a:rPr lang="en-US" sz="1700" dirty="0">
                <a:hlinkClick r:id="rId6"/>
              </a:rPr>
              <a:t> </a:t>
            </a:r>
            <a:r>
              <a:rPr lang="en-US" sz="1700" dirty="0">
                <a:effectLst/>
              </a:rPr>
              <a:t>McKay, H. (2023, October 25). </a:t>
            </a:r>
            <a:r>
              <a:rPr lang="en-US" sz="1700" i="1" dirty="0">
                <a:effectLst/>
              </a:rPr>
              <a:t>Behind </a:t>
            </a:r>
            <a:r>
              <a:rPr lang="en-US" sz="1700" i="1" dirty="0" err="1">
                <a:effectLst/>
              </a:rPr>
              <a:t>america’s</a:t>
            </a:r>
            <a:r>
              <a:rPr lang="en-US" sz="1700" i="1" dirty="0">
                <a:effectLst/>
              </a:rPr>
              <a:t> secret “ninja knife bomb” used to kill terrorists while leaving everything around them untouched</a:t>
            </a:r>
            <a:r>
              <a:rPr lang="en-US" sz="1700" dirty="0">
                <a:effectLst/>
              </a:rPr>
              <a:t>. Behind America’s secret “ninja knife bomb” used to kill terrorists while leaving everything around them untouched. </a:t>
            </a:r>
            <a:r>
              <a:rPr lang="en-US" sz="1700" dirty="0">
                <a:effectLst/>
                <a:hlinkClick r:id="rId6"/>
              </a:rPr>
              <a:t>https://holliesmckay.substack.com/p/behind-americas-secret-ninja-knife</a:t>
            </a:r>
            <a:r>
              <a:rPr lang="en-US" sz="1700" dirty="0">
                <a:effectLst/>
              </a:rPr>
              <a:t> </a:t>
            </a:r>
            <a:endParaRPr lang="en-US" sz="17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FA5F227-4DE3-0862-659E-49E1622FB2D5}"/>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a:extLst>
              <a:ext uri="{FF2B5EF4-FFF2-40B4-BE49-F238E27FC236}">
                <a16:creationId xmlns:a16="http://schemas.microsoft.com/office/drawing/2014/main" id="{BA754627-DFA4-96F8-07BE-56B8144EC44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Elizabeth Levin</a:t>
            </a:r>
          </a:p>
        </p:txBody>
      </p:sp>
      <p:sp>
        <p:nvSpPr>
          <p:cNvPr id="4" name="Footer Placeholder 3">
            <a:extLst>
              <a:ext uri="{FF2B5EF4-FFF2-40B4-BE49-F238E27FC236}">
                <a16:creationId xmlns:a16="http://schemas.microsoft.com/office/drawing/2014/main" id="{DD64B999-262C-A452-5AB1-BEE7FE919313}"/>
              </a:ext>
            </a:extLst>
          </p:cNvPr>
          <p:cNvSpPr>
            <a:spLocks noGrp="1"/>
          </p:cNvSpPr>
          <p:nvPr>
            <p:ph type="ftr" sz="quarter" idx="11"/>
          </p:nvPr>
        </p:nvSpPr>
        <p:spPr/>
        <p:txBody>
          <a:bodyPr/>
          <a:lstStyle/>
          <a:p>
            <a:r>
              <a:rPr lang="en-US"/>
              <a:t>© 2024 Keith A. Pray</a:t>
            </a:r>
          </a:p>
        </p:txBody>
      </p:sp>
    </p:spTree>
    <p:extLst>
      <p:ext uri="{BB962C8B-B14F-4D97-AF65-F5344CB8AC3E}">
        <p14:creationId xmlns:p14="http://schemas.microsoft.com/office/powerpoint/2010/main" val="120772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(1/2)</a:t>
            </a:r>
          </a:p>
        </p:txBody>
      </p:sp>
      <p:sp>
        <p:nvSpPr>
          <p:cNvPr id="3" name="Content Placeholder 2"/>
          <p:cNvSpPr>
            <a:spLocks noGrp="1"/>
          </p:cNvSpPr>
          <p:nvPr>
            <p:ph sz="half" idx="1"/>
          </p:nvPr>
        </p:nvSpPr>
        <p:spPr>
          <a:xfrm>
            <a:off x="685800" y="1264396"/>
            <a:ext cx="3276599" cy="3879103"/>
          </a:xfrm>
        </p:spPr>
        <p:txBody>
          <a:bodyPr>
            <a:normAutofit lnSpcReduction="10000"/>
          </a:bodyPr>
          <a:lstStyle/>
          <a:p>
            <a:pPr marL="205768" lvl="1" indent="0">
              <a:buNone/>
            </a:pPr>
            <a:r>
              <a:rPr lang="en-US" dirty="0">
                <a:hlinkClick r:id="rId3"/>
              </a:rPr>
              <a:t>Don’t Download This Song</a:t>
            </a:r>
            <a:r>
              <a:rPr lang="en-US" dirty="0"/>
              <a:t> (2006)</a:t>
            </a:r>
          </a:p>
          <a:p>
            <a:pPr marL="205768" lvl="1" indent="0">
              <a:buNone/>
            </a:pPr>
            <a:r>
              <a:rPr lang="en-US" dirty="0"/>
              <a:t>- Weird Al (3:53)</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(1999)</a:t>
            </a:r>
          </a:p>
          <a:p>
            <a:pPr marL="205768" lvl="1" indent="0">
              <a:buNone/>
            </a:pPr>
            <a:r>
              <a:rPr lang="en-US" dirty="0"/>
              <a:t>- 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(2006)</a:t>
            </a:r>
          </a:p>
          <a:p>
            <a:pPr marL="205768" lvl="1" indent="0">
              <a:buNone/>
            </a:pP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r>
              <a:rPr lang="en-US" dirty="0">
                <a:hlinkClick r:id="rId6"/>
              </a:rPr>
              <a:t>Virus Alert</a:t>
            </a:r>
            <a:r>
              <a:rPr lang="en-US" dirty="0"/>
              <a:t> (2006)</a:t>
            </a:r>
          </a:p>
          <a:p>
            <a:pPr marL="205768" lvl="1" indent="0">
              <a:buNone/>
            </a:pPr>
            <a:r>
              <a:rPr lang="en-US" dirty="0"/>
              <a:t>- Weird Al (3:43)</a:t>
            </a:r>
          </a:p>
          <a:p>
            <a:pPr marL="205768" lvl="1" indent="0">
              <a:buNone/>
            </a:pPr>
            <a:endParaRPr lang="en-US" dirty="0"/>
          </a:p>
          <a:p>
            <a:pPr marL="205768" lvl="1" indent="0">
              <a:buNone/>
            </a:pPr>
            <a:r>
              <a:rPr lang="en-US" dirty="0">
                <a:hlinkClick r:id="rId7"/>
              </a:rPr>
              <a:t>Word Crimes</a:t>
            </a:r>
            <a:r>
              <a:rPr lang="en-US" dirty="0"/>
              <a:t> (2014)</a:t>
            </a:r>
          </a:p>
          <a:p>
            <a:pPr marL="205768" lvl="1" indent="0">
              <a:buNone/>
            </a:pPr>
            <a:r>
              <a:rPr lang="en-US" dirty="0"/>
              <a:t>- Weird Al (3:45)</a:t>
            </a:r>
            <a:endParaRPr lang="en-US" dirty="0">
              <a:hlinkClick r:id="rId8"/>
            </a:endParaRP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64396"/>
            <a:ext cx="3733800" cy="3802903"/>
          </a:xfrm>
        </p:spPr>
        <p:txBody>
          <a:bodyPr>
            <a:normAutofit lnSpcReduction="10000"/>
          </a:bodyPr>
          <a:lstStyle/>
          <a:p>
            <a:pPr marL="205768" lvl="1" indent="0">
              <a:buNone/>
            </a:pPr>
            <a:r>
              <a:rPr lang="en-US" dirty="0">
                <a:hlinkClick r:id="rId9"/>
              </a:rPr>
              <a:t>Copyright: Forever Less One Day</a:t>
            </a:r>
            <a:r>
              <a:rPr lang="en-US" dirty="0"/>
              <a:t> (2011)</a:t>
            </a:r>
          </a:p>
          <a:p>
            <a:pPr marL="205768" lvl="1" indent="0">
              <a:buNone/>
            </a:pPr>
            <a:r>
              <a:rPr lang="en-US" dirty="0"/>
              <a:t>- CGP Grey (6:27)</a:t>
            </a:r>
          </a:p>
          <a:p>
            <a:pPr marL="205768" lvl="1" indent="0">
              <a:buNone/>
            </a:pPr>
            <a:r>
              <a:rPr lang="en-US" dirty="0">
                <a:hlinkClick r:id="rId8"/>
              </a:rPr>
              <a:t>Humans Need Not Apply</a:t>
            </a:r>
            <a:r>
              <a:rPr lang="en-US" dirty="0"/>
              <a:t> (2014)</a:t>
            </a:r>
          </a:p>
          <a:p>
            <a:pPr marL="205768" lvl="1" indent="0">
              <a:buNone/>
            </a:pPr>
            <a:r>
              <a:rPr lang="en-US" dirty="0"/>
              <a:t>- CGP Grey (15:00)</a:t>
            </a:r>
          </a:p>
          <a:p>
            <a:pPr marL="205768" lvl="1" indent="0">
              <a:buNone/>
            </a:pPr>
            <a:r>
              <a:rPr lang="en-US" dirty="0">
                <a:hlinkClick r:id="rId10"/>
              </a:rPr>
              <a:t>This Video Will Make You Angry</a:t>
            </a:r>
            <a:r>
              <a:rPr lang="en-US" dirty="0"/>
              <a:t> (2015)</a:t>
            </a:r>
          </a:p>
          <a:p>
            <a:pPr marL="205768" lvl="1" indent="0">
              <a:buNone/>
            </a:pPr>
            <a:r>
              <a:rPr lang="en-US" dirty="0"/>
              <a:t>- CGP Grey (7:25)</a:t>
            </a:r>
          </a:p>
          <a:p>
            <a:pPr marL="205768" lvl="1" indent="0">
              <a:buNone/>
            </a:pPr>
            <a:r>
              <a:rPr lang="en-US" dirty="0">
                <a:hlinkClick r:id="rId11"/>
              </a:rPr>
              <a:t>Technologic</a:t>
            </a:r>
            <a:r>
              <a:rPr lang="en-US" dirty="0"/>
              <a:t> (2005). </a:t>
            </a:r>
            <a:r>
              <a:rPr lang="en-US" b="1" dirty="0">
                <a:sym typeface="Wingdings" pitchFamily="2" charset="2"/>
              </a:rPr>
              <a:t> Which topic?</a:t>
            </a:r>
            <a:endParaRPr lang="en-US" b="1" dirty="0"/>
          </a:p>
          <a:p>
            <a:pPr marL="205768" lvl="1" indent="0">
              <a:buNone/>
            </a:pPr>
            <a:r>
              <a:rPr lang="en-US" dirty="0"/>
              <a:t>- Daft Punk (2:55)</a:t>
            </a:r>
            <a:br>
              <a:rPr lang="en-US" dirty="0"/>
            </a:br>
            <a:endParaRPr lang="en-US" dirty="0"/>
          </a:p>
          <a:p>
            <a:pPr marL="205768" lvl="1" indent="0">
              <a:buNone/>
            </a:pPr>
            <a:r>
              <a:rPr lang="en-US" dirty="0">
                <a:hlinkClick r:id="rId12"/>
              </a:rPr>
              <a:t>Epic Rap Battles of History: Steve Jobs vs. Bill Gates</a:t>
            </a:r>
            <a:r>
              <a:rPr lang="en-US" dirty="0"/>
              <a:t> (2013) (2:47)</a:t>
            </a:r>
          </a:p>
          <a:p>
            <a:pPr marL="205768" lvl="1" indent="0">
              <a:buNone/>
            </a:pPr>
            <a:endParaRPr lang="en-US" dirty="0"/>
          </a:p>
          <a:p>
            <a:pPr marL="205768" lvl="1" indent="0">
              <a:buNone/>
            </a:pPr>
            <a:r>
              <a:rPr lang="en-US" dirty="0">
                <a:hlinkClick r:id="rId13"/>
              </a:rPr>
              <a:t>Passwords</a:t>
            </a:r>
            <a:r>
              <a:rPr lang="en-US" dirty="0"/>
              <a:t> (2024) </a:t>
            </a:r>
            <a:r>
              <a:rPr lang="en-US" b="1" dirty="0"/>
              <a:t> </a:t>
            </a:r>
            <a:r>
              <a:rPr lang="en-US" b="1" dirty="0">
                <a:sym typeface="Wingdings" pitchFamily="2" charset="2"/>
              </a:rPr>
              <a:t> Compare</a:t>
            </a:r>
            <a:endParaRPr lang="en-US" b="1" dirty="0"/>
          </a:p>
          <a:p>
            <a:pPr marL="205768" lvl="1" indent="0">
              <a:buNone/>
            </a:pPr>
            <a:r>
              <a:rPr lang="en-US" dirty="0"/>
              <a:t>- Elizabeth Levin, Silas Joy (WPI CS3043) (5:37)</a:t>
            </a:r>
          </a:p>
        </p:txBody>
      </p:sp>
      <p:sp>
        <p:nvSpPr>
          <p:cNvPr id="4" name="Footer Placeholder 3"/>
          <p:cNvSpPr>
            <a:spLocks noGrp="1"/>
          </p:cNvSpPr>
          <p:nvPr>
            <p:ph type="ftr" sz="quarter" idx="11"/>
          </p:nvPr>
        </p:nvSpPr>
        <p:spPr>
          <a:xfrm>
            <a:off x="-2222500" y="6780000"/>
            <a:ext cx="717865" cy="45719"/>
          </a:xfrm>
        </p:spPr>
        <p:txBody>
          <a:bodyPr/>
          <a:lstStyle/>
          <a:p>
            <a:r>
              <a:rPr lang="en-US"/>
              <a:t>© 2024 Keith A. Pray</a:t>
            </a:r>
          </a:p>
        </p:txBody>
      </p:sp>
      <p:pic>
        <p:nvPicPr>
          <p:cNvPr id="1032" name="Picture 8" descr="Image result for humans need not apply">
            <a:hlinkClick r:id="rId8"/>
            <a:extLst>
              <a:ext uri="{FF2B5EF4-FFF2-40B4-BE49-F238E27FC236}">
                <a16:creationId xmlns:a16="http://schemas.microsoft.com/office/drawing/2014/main" id="{91EA0BBC-178D-354F-9AAD-E506297D97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1422" y="1824826"/>
            <a:ext cx="914400" cy="3361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33</a:t>
            </a:fld>
            <a:endParaRPr lang="en-US"/>
          </a:p>
        </p:txBody>
      </p:sp>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Video Will Make You Angry - YouTube">
            <a:extLst>
              <a:ext uri="{FF2B5EF4-FFF2-40B4-BE49-F238E27FC236}">
                <a16:creationId xmlns:a16="http://schemas.microsoft.com/office/drawing/2014/main" id="{411142C5-C29B-594E-8ABA-EEB80BBFB3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2411" y="2256862"/>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492152-1554050-1-raikfcquaxqncofqfm.stackpathdns.com/wp-content/uploads/2019/10/dontdownloadthissong-675-sized.png">
            <a:hlinkClick r:id="rId3"/>
            <a:extLst>
              <a:ext uri="{FF2B5EF4-FFF2-40B4-BE49-F238E27FC236}">
                <a16:creationId xmlns:a16="http://schemas.microsoft.com/office/drawing/2014/main" id="{332614EE-8113-924B-81A4-FF203BF55A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264396"/>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pyright: Forever Less One Day - YouTube">
            <a:hlinkClick r:id="rId9"/>
            <a:extLst>
              <a:ext uri="{FF2B5EF4-FFF2-40B4-BE49-F238E27FC236}">
                <a16:creationId xmlns:a16="http://schemas.microsoft.com/office/drawing/2014/main" id="{8DCD9CC6-91B8-FA48-8AA7-5D271609F2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1422" y="1282953"/>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us Alert | Music Video Wiki | Fandom">
            <a:hlinkClick r:id="rId6"/>
            <a:extLst>
              <a:ext uri="{FF2B5EF4-FFF2-40B4-BE49-F238E27FC236}">
                <a16:creationId xmlns:a16="http://schemas.microsoft.com/office/drawing/2014/main" id="{03380902-4E96-B74E-9857-DA225DC42BF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3578523"/>
            <a:ext cx="914400" cy="683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g.youtube.com/vi/8Gv0H-vPoDc/hqdefault.jpg">
            <a:hlinkClick r:id="rId7"/>
            <a:extLst>
              <a:ext uri="{FF2B5EF4-FFF2-40B4-BE49-F238E27FC236}">
                <a16:creationId xmlns:a16="http://schemas.microsoft.com/office/drawing/2014/main" id="{1E3A55C8-C54E-0C42-AAF1-8A571A6949C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2487" b="12853"/>
          <a:stretch/>
        </p:blipFill>
        <p:spPr bwMode="auto">
          <a:xfrm>
            <a:off x="-1" y="4389242"/>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eve Jobs vs Bill Gates. Epic Rap Battles of History - YouTube">
            <a:hlinkClick r:id="rId12"/>
            <a:extLst>
              <a:ext uri="{FF2B5EF4-FFF2-40B4-BE49-F238E27FC236}">
                <a16:creationId xmlns:a16="http://schemas.microsoft.com/office/drawing/2014/main" id="{9BCC97F5-32B9-554D-BE6C-18AB4ED269F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3499842"/>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49D035E2-6330-4A5D-57EE-5D6750C16E5A}"/>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5" name="Picture 2">
            <a:hlinkClick r:id="rId11"/>
            <a:extLst>
              <a:ext uri="{FF2B5EF4-FFF2-40B4-BE49-F238E27FC236}">
                <a16:creationId xmlns:a16="http://schemas.microsoft.com/office/drawing/2014/main" id="{F9738249-501D-D25E-F383-734597B6DDD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2859739"/>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13"/>
            <a:extLst>
              <a:ext uri="{FF2B5EF4-FFF2-40B4-BE49-F238E27FC236}">
                <a16:creationId xmlns:a16="http://schemas.microsoft.com/office/drawing/2014/main" id="{48A79A36-4687-98EC-8A90-B6A95B080459}"/>
              </a:ext>
            </a:extLst>
          </p:cNvPr>
          <p:cNvPicPr>
            <a:picLocks noChangeAspect="1"/>
          </p:cNvPicPr>
          <p:nvPr/>
        </p:nvPicPr>
        <p:blipFill>
          <a:blip r:embed="rId24"/>
          <a:stretch>
            <a:fillRect/>
          </a:stretch>
        </p:blipFill>
        <p:spPr>
          <a:xfrm>
            <a:off x="4334202" y="4310137"/>
            <a:ext cx="914400" cy="513695"/>
          </a:xfrm>
          <a:prstGeom prst="rect">
            <a:avLst/>
          </a:prstGeom>
        </p:spPr>
      </p:pic>
    </p:spTree>
    <p:extLst>
      <p:ext uri="{BB962C8B-B14F-4D97-AF65-F5344CB8AC3E}">
        <p14:creationId xmlns:p14="http://schemas.microsoft.com/office/powerpoint/2010/main" val="129638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(2/2)</a:t>
            </a:r>
          </a:p>
        </p:txBody>
      </p:sp>
      <p:sp>
        <p:nvSpPr>
          <p:cNvPr id="3" name="Content Placeholder 2"/>
          <p:cNvSpPr>
            <a:spLocks noGrp="1"/>
          </p:cNvSpPr>
          <p:nvPr>
            <p:ph sz="half" idx="1"/>
          </p:nvPr>
        </p:nvSpPr>
        <p:spPr>
          <a:xfrm>
            <a:off x="685800" y="1222409"/>
            <a:ext cx="3276599" cy="3790187"/>
          </a:xfrm>
        </p:spPr>
        <p:txBody>
          <a:bodyPr>
            <a:normAutofit/>
          </a:bodyPr>
          <a:lstStyle/>
          <a:p>
            <a:pPr marL="205768" lvl="1" indent="0">
              <a:buNone/>
            </a:pPr>
            <a:r>
              <a:rPr lang="en-US" dirty="0">
                <a:hlinkClick r:id="rId3"/>
              </a:rPr>
              <a:t>MSNBC on Denver's Automated Baggage System</a:t>
            </a:r>
            <a:r>
              <a:rPr lang="en-US" dirty="0"/>
              <a:t> (2010) (2:27)</a:t>
            </a:r>
            <a:endParaRPr lang="en-US" dirty="0">
              <a:hlinkClick r:id="rId4"/>
            </a:endParaRP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hlinkClick r:id="rId6"/>
              </a:rPr>
              <a:t>Last Week tonight with John Oliver</a:t>
            </a:r>
            <a:r>
              <a:rPr lang="en-US" dirty="0"/>
              <a:t>  (2015) - Snowden (33:14) </a:t>
            </a:r>
            <a:endParaRPr lang="en-US" dirty="0">
              <a:ea typeface="ＭＳ Ｐゴシック" pitchFamily="-109" charset="-128"/>
              <a:cs typeface="ＭＳ Ｐゴシック" pitchFamily="-109" charset="-128"/>
            </a:endParaRPr>
          </a:p>
          <a:p>
            <a:pPr marL="205768" lvl="1" indent="0">
              <a:buNone/>
            </a:pPr>
            <a:endParaRPr lang="en-US" dirty="0">
              <a:ea typeface="ＭＳ Ｐゴシック" pitchFamily="-109" charset="-128"/>
              <a:cs typeface="ＭＳ Ｐゴシック" pitchFamily="-109" charset="-128"/>
            </a:endParaRPr>
          </a:p>
          <a:p>
            <a:pPr marL="205768" lvl="1" indent="0">
              <a:buNone/>
            </a:pPr>
            <a:r>
              <a:rPr lang="en-US" dirty="0">
                <a:ea typeface="ＭＳ Ｐゴシック" pitchFamily="-109" charset="-128"/>
                <a:cs typeface="ＭＳ Ｐゴシック" pitchFamily="-109" charset="-128"/>
                <a:hlinkClick r:id="rId7"/>
              </a:rPr>
              <a:t>3D Printed Homes</a:t>
            </a:r>
            <a:r>
              <a:rPr lang="en-US" dirty="0">
                <a:ea typeface="ＭＳ Ｐゴシック" pitchFamily="-109" charset="-128"/>
                <a:cs typeface="ＭＳ Ｐゴシック" pitchFamily="-109" charset="-128"/>
              </a:rPr>
              <a:t> (2018)</a:t>
            </a:r>
          </a:p>
          <a:p>
            <a:pPr marL="205768" lvl="1" indent="0">
              <a:buNone/>
            </a:pPr>
            <a:r>
              <a:rPr lang="en-US" dirty="0">
                <a:ea typeface="ＭＳ Ｐゴシック" pitchFamily="-109" charset="-128"/>
                <a:cs typeface="ＭＳ Ｐゴシック" pitchFamily="-109" charset="-128"/>
              </a:rPr>
              <a:t>- News Story (1:28)</a:t>
            </a:r>
            <a:endParaRPr lang="en-US" dirty="0">
              <a:ea typeface="ＭＳ Ｐゴシック" pitchFamily="-109" charset="-128"/>
              <a:cs typeface="ＭＳ Ｐゴシック" pitchFamily="-109" charset="-128"/>
              <a:hlinkClick r:id="rId5"/>
            </a:endParaRPr>
          </a:p>
          <a:p>
            <a:pPr marL="205768" lvl="1" indent="0">
              <a:buNone/>
            </a:pPr>
            <a:endParaRPr lang="en-US" dirty="0"/>
          </a:p>
          <a:p>
            <a:pPr marL="205768" lvl="1" indent="0">
              <a:buNone/>
            </a:pPr>
            <a:r>
              <a:rPr lang="en-US" dirty="0">
                <a:hlinkClick r:id="rId8"/>
              </a:rPr>
              <a:t>The Game Of Trust</a:t>
            </a:r>
            <a:r>
              <a:rPr lang="en-US" dirty="0"/>
              <a:t> (2017) </a:t>
            </a:r>
            <a:br>
              <a:rPr lang="en-US" dirty="0"/>
            </a:br>
            <a:r>
              <a:rPr lang="en-US" dirty="0"/>
              <a:t>- Nicky Case</a:t>
            </a:r>
          </a:p>
          <a:p>
            <a:pPr marL="205768" lvl="1" indent="0">
              <a:buNone/>
            </a:pPr>
            <a:br>
              <a:rPr lang="en-US" dirty="0">
                <a:hlinkClick r:id="rId9"/>
              </a:rPr>
            </a:br>
            <a:r>
              <a:rPr lang="en-US" dirty="0">
                <a:hlinkClick r:id="rId9"/>
              </a:rPr>
              <a:t>Adobe Firefly</a:t>
            </a:r>
            <a:r>
              <a:rPr lang="en-US" dirty="0"/>
              <a:t> (2023) </a:t>
            </a:r>
            <a:br>
              <a:rPr lang="en-US" dirty="0"/>
            </a:br>
            <a:r>
              <a:rPr lang="en-US" dirty="0"/>
              <a:t>- Adobe (1:16)</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22409"/>
            <a:ext cx="3733800" cy="3686475"/>
          </a:xfrm>
        </p:spPr>
        <p:txBody>
          <a:bodyPr>
            <a:noAutofit/>
          </a:bodyPr>
          <a:lstStyle/>
          <a:p>
            <a:pPr marL="205768" lvl="1" indent="0">
              <a:buNone/>
            </a:pPr>
            <a:r>
              <a:rPr lang="en-US" dirty="0">
                <a:hlinkClick r:id="rId10"/>
              </a:rPr>
              <a:t>What "Orwellian" really means</a:t>
            </a:r>
            <a:r>
              <a:rPr lang="en-US" dirty="0"/>
              <a:t> (2015) </a:t>
            </a:r>
            <a:br>
              <a:rPr lang="en-US" dirty="0"/>
            </a:br>
            <a:r>
              <a:rPr lang="en-US" dirty="0"/>
              <a:t>- Noah </a:t>
            </a:r>
            <a:r>
              <a:rPr lang="en-US" dirty="0" err="1"/>
              <a:t>Tavlin</a:t>
            </a:r>
            <a:r>
              <a:rPr lang="en-US" dirty="0"/>
              <a:t> (5:31)</a:t>
            </a:r>
          </a:p>
          <a:p>
            <a:pPr marL="205768" lvl="1" indent="0">
              <a:buNone/>
            </a:pPr>
            <a:br>
              <a:rPr lang="en-US" dirty="0"/>
            </a:br>
            <a:r>
              <a:rPr lang="en-US" dirty="0">
                <a:hlinkClick r:id="rId11"/>
              </a:rPr>
              <a:t>Why Electronic Voting is Still a Bad Idea</a:t>
            </a:r>
            <a:r>
              <a:rPr lang="en-US" dirty="0"/>
              <a:t> (2019) - Tom Scott (12:00)</a:t>
            </a:r>
          </a:p>
          <a:p>
            <a:pPr marL="205768" lvl="1" indent="0">
              <a:buNone/>
            </a:pPr>
            <a:br>
              <a:rPr lang="en-US" dirty="0">
                <a:hlinkClick r:id="rId12"/>
              </a:rPr>
            </a:br>
            <a:r>
              <a:rPr lang="en-US" dirty="0">
                <a:hlinkClick r:id="rId12"/>
              </a:rPr>
              <a:t>Welcome To Life</a:t>
            </a:r>
            <a:r>
              <a:rPr lang="en-US" dirty="0"/>
              <a:t> (2012)</a:t>
            </a:r>
            <a:br>
              <a:rPr lang="en-US" dirty="0"/>
            </a:br>
            <a:r>
              <a:rPr lang="en-US" dirty="0"/>
              <a:t>- Tom Scott (2:44)</a:t>
            </a:r>
          </a:p>
          <a:p>
            <a:pPr marL="205768" lvl="1" indent="0">
              <a:buNone/>
            </a:pPr>
            <a:r>
              <a:rPr lang="en-US" dirty="0">
                <a:hlinkClick r:id="rId13"/>
              </a:rPr>
              <a:t>Mr. Roboto</a:t>
            </a:r>
            <a:r>
              <a:rPr lang="en-US" dirty="0"/>
              <a:t> (1983) </a:t>
            </a:r>
          </a:p>
          <a:p>
            <a:pPr marL="205768" lvl="1" indent="0">
              <a:buNone/>
            </a:pPr>
            <a:r>
              <a:rPr lang="en-US" dirty="0"/>
              <a:t>- Styx (5:34)</a:t>
            </a:r>
          </a:p>
          <a:p>
            <a:pPr marL="205768" lvl="1" indent="0">
              <a:buNone/>
            </a:pPr>
            <a:r>
              <a:rPr lang="en-US" dirty="0">
                <a:hlinkClick r:id="rId14"/>
              </a:rPr>
              <a:t>Will automation take away all our jobs?</a:t>
            </a:r>
            <a:r>
              <a:rPr lang="en-US" dirty="0"/>
              <a:t> (2016) – David Autor (18:27)</a:t>
            </a:r>
          </a:p>
          <a:p>
            <a:pPr marL="205768" lvl="1" indent="0">
              <a:buNone/>
            </a:pPr>
            <a:endParaRPr lang="en-US" dirty="0"/>
          </a:p>
          <a:p>
            <a:pPr marL="205768" lvl="1" indent="0">
              <a:buNone/>
            </a:pPr>
            <a:r>
              <a:rPr lang="en-US" dirty="0">
                <a:hlinkClick r:id="rId15"/>
              </a:rPr>
              <a:t>What is your password?</a:t>
            </a:r>
            <a:r>
              <a:rPr lang="en-US" dirty="0"/>
              <a:t> (2015)</a:t>
            </a:r>
          </a:p>
          <a:p>
            <a:pPr marL="205768" lvl="1" indent="0">
              <a:buNone/>
            </a:pPr>
            <a:r>
              <a:rPr lang="en-US" dirty="0"/>
              <a:t>- Jimmy Kimmel Live (2:49)</a:t>
            </a:r>
          </a:p>
        </p:txBody>
      </p:sp>
      <p:sp>
        <p:nvSpPr>
          <p:cNvPr id="4" name="Footer Placeholder 3"/>
          <p:cNvSpPr>
            <a:spLocks noGrp="1"/>
          </p:cNvSpPr>
          <p:nvPr>
            <p:ph type="ftr" sz="quarter" idx="11"/>
          </p:nvPr>
        </p:nvSpPr>
        <p:spPr>
          <a:xfrm>
            <a:off x="-2222500" y="6780000"/>
            <a:ext cx="717865" cy="45719"/>
          </a:xfrm>
        </p:spPr>
        <p:txBody>
          <a:bodyPr/>
          <a:lstStyle/>
          <a:p>
            <a:r>
              <a:rPr lang="en-US"/>
              <a:t>© 2024 Keith A. Pray</a:t>
            </a:r>
          </a:p>
        </p:txBody>
      </p:sp>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1422" y="1124747"/>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34</a:t>
            </a:fld>
            <a:endParaRPr lang="en-US" dirty="0"/>
          </a:p>
        </p:txBody>
      </p:sp>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SNBC on Denver's Automated Baggage System - YouTube">
            <a:hlinkClick r:id="rId3"/>
            <a:extLst>
              <a:ext uri="{FF2B5EF4-FFF2-40B4-BE49-F238E27FC236}">
                <a16:creationId xmlns:a16="http://schemas.microsoft.com/office/drawing/2014/main" id="{69F69105-1790-8247-9B42-1D2A94F3770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052" r="8821"/>
          <a:stretch/>
        </p:blipFill>
        <p:spPr bwMode="auto">
          <a:xfrm>
            <a:off x="0" y="1225419"/>
            <a:ext cx="914400" cy="612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5145E00D-B167-2041-B3AB-99EBFAF787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031009"/>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 3D printed house for the developing world starts at $4,000">
            <a:hlinkClick r:id="rId7"/>
            <a:extLst>
              <a:ext uri="{FF2B5EF4-FFF2-40B4-BE49-F238E27FC236}">
                <a16:creationId xmlns:a16="http://schemas.microsoft.com/office/drawing/2014/main" id="{227291FB-5AD7-ED4D-9AB1-6DA5C87519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795003"/>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ideo for welcome to life tom scott">
            <a:hlinkClick r:id="rId12"/>
            <a:extLst>
              <a:ext uri="{FF2B5EF4-FFF2-40B4-BE49-F238E27FC236}">
                <a16:creationId xmlns:a16="http://schemas.microsoft.com/office/drawing/2014/main" id="{2057DF79-3A01-1647-8417-5D81C050D0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1422" y="24584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y Electronic Voting Is Still A Bad Idea - YouTube">
            <a:hlinkClick r:id="rId11"/>
            <a:extLst>
              <a:ext uri="{FF2B5EF4-FFF2-40B4-BE49-F238E27FC236}">
                <a16:creationId xmlns:a16="http://schemas.microsoft.com/office/drawing/2014/main" id="{AE8107FE-1DB8-8D49-A8C3-42135933CB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189885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yx - 'Mr. Roboto' Music Video from 1983 | The '80s Ruled">
            <a:hlinkClick r:id="rId13"/>
            <a:extLst>
              <a:ext uri="{FF2B5EF4-FFF2-40B4-BE49-F238E27FC236}">
                <a16:creationId xmlns:a16="http://schemas.microsoft.com/office/drawing/2014/main" id="{26D1275E-D4FE-634D-A62D-9247C6A1A2C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3182187"/>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hlinkClick r:id="rId9"/>
            <a:extLst>
              <a:ext uri="{FF2B5EF4-FFF2-40B4-BE49-F238E27FC236}">
                <a16:creationId xmlns:a16="http://schemas.microsoft.com/office/drawing/2014/main" id="{A5AAD2F6-905F-6258-A66E-CDAF782B101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838" y="43486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11E0837-BA85-E93B-F995-BB52D79A5CEC}"/>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0" name="Picture 2" descr="David Autor: Will automation take away all our jobs? | TED Talk">
            <a:hlinkClick r:id="rId14"/>
            <a:extLst>
              <a:ext uri="{FF2B5EF4-FFF2-40B4-BE49-F238E27FC236}">
                <a16:creationId xmlns:a16="http://schemas.microsoft.com/office/drawing/2014/main" id="{D2E0F863-1F8C-3CC6-4A95-F53AD67D89D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1422" y="3760475"/>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Your Password? - YouTube">
            <a:hlinkClick r:id="rId15"/>
            <a:extLst>
              <a:ext uri="{FF2B5EF4-FFF2-40B4-BE49-F238E27FC236}">
                <a16:creationId xmlns:a16="http://schemas.microsoft.com/office/drawing/2014/main" id="{E9260DFF-C16B-64AE-4929-710FE5BBE1C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1422" y="4507243"/>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2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a:xfrm>
            <a:off x="685800" y="1001027"/>
            <a:ext cx="7772400" cy="3704324"/>
          </a:xfrm>
        </p:spPr>
        <p:txBody>
          <a:bodyPr>
            <a:normAutofit/>
          </a:bodyPr>
          <a:lstStyle/>
          <a:p>
            <a:r>
              <a:rPr lang="en-US" dirty="0"/>
              <a:t>Communications of The ACM – Latest edition (through library)</a:t>
            </a:r>
          </a:p>
          <a:p>
            <a:r>
              <a:rPr lang="en-US" dirty="0">
                <a:hlinkClick r:id="rId3"/>
              </a:rPr>
              <a:t>Facebook security breach: Up to 50m accounts attacked</a:t>
            </a:r>
            <a:r>
              <a:rPr lang="en-US" b="1" dirty="0">
                <a:hlinkClick r:id="rId3"/>
              </a:rPr>
              <a:t> - </a:t>
            </a:r>
            <a:r>
              <a:rPr lang="en-US" dirty="0">
                <a:hlinkClick r:id="rId3"/>
              </a:rPr>
              <a:t>Dave Lee, North America technology reporter</a:t>
            </a:r>
            <a:r>
              <a:rPr lang="en-US" dirty="0"/>
              <a:t>,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 (empty)</a:t>
            </a:r>
            <a:br>
              <a:rPr lang="en-US" dirty="0"/>
            </a:br>
            <a:r>
              <a:rPr lang="en-US" dirty="0">
                <a:hlinkClick r:id="rId6"/>
              </a:rPr>
              <a:t>What a Toilet Hoax Can Tell Us About the Future of Surveillance</a:t>
            </a:r>
            <a:r>
              <a:rPr lang="en-US" dirty="0"/>
              <a:t> – Jennifer </a:t>
            </a:r>
            <a:r>
              <a:rPr lang="en-US" dirty="0" err="1"/>
              <a:t>Golbeck</a:t>
            </a:r>
            <a:r>
              <a:rPr lang="en-US" dirty="0"/>
              <a:t>, The Atlantic, 2014-04-29</a:t>
            </a:r>
          </a:p>
          <a:p>
            <a:r>
              <a:rPr lang="en-US" dirty="0">
                <a:hlinkClick r:id="rId7"/>
              </a:rPr>
              <a:t>What Did Ada Lovelace's Program Actually Do?</a:t>
            </a:r>
            <a:r>
              <a:rPr lang="en-US" dirty="0"/>
              <a:t> - Sinclair Target, 2018-08-18 (First Programming Bug 1843?)</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2024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451158"/>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2125576"/>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8422109" y="3059300"/>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974981"/>
            <a:ext cx="914400" cy="7303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585111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normAutofit lnSpcReduction="10000"/>
          </a:bodyPr>
          <a:lstStyle/>
          <a:p>
            <a:r>
              <a:rPr lang="en-US" dirty="0">
                <a:hlinkClick r:id="rId3"/>
              </a:rPr>
              <a:t>We know ethics should inform AI. But which ethics?</a:t>
            </a:r>
            <a:r>
              <a:rPr lang="en-US" dirty="0"/>
              <a:t> - Mauro Guillen, World Economic Forum, 2018-07-26</a:t>
            </a:r>
            <a:endParaRPr lang="en-US" dirty="0">
              <a:hlinkClick r:id="rId4"/>
            </a:endParaRPr>
          </a:p>
          <a:p>
            <a:r>
              <a:rPr lang="en-US" dirty="0">
                <a:hlinkClick r:id="rId4"/>
              </a:rPr>
              <a:t>MIT-born Spyce raises $21M to open new robotic restaurants</a:t>
            </a:r>
            <a:r>
              <a:rPr lang="en-US" dirty="0"/>
              <a:t> - Lucia Maffei, </a:t>
            </a:r>
            <a:r>
              <a:rPr lang="en-US" dirty="0" err="1"/>
              <a:t>BostInno</a:t>
            </a:r>
            <a:r>
              <a:rPr lang="en-US" dirty="0"/>
              <a:t>, 2018-09-07</a:t>
            </a:r>
          </a:p>
          <a:p>
            <a:r>
              <a:rPr lang="en-US" dirty="0">
                <a:hlinkClick r:id="rId5"/>
              </a:rPr>
              <a:t>The Coders Programming Themselves Out of a Job</a:t>
            </a:r>
            <a:r>
              <a:rPr lang="en-US" dirty="0"/>
              <a:t> - Brian Merchant, The Atlantic, 2018-10-02</a:t>
            </a:r>
          </a:p>
          <a:p>
            <a:r>
              <a:rPr lang="en-US" b="1" dirty="0">
                <a:hlinkClick r:id="rId6"/>
              </a:rPr>
              <a:t>Berkshire Hathaway’s Stock Price Is Too Much for Computers</a:t>
            </a:r>
            <a:r>
              <a:rPr lang="en-US" b="1" dirty="0"/>
              <a:t> - </a:t>
            </a:r>
            <a:r>
              <a:rPr lang="en-US" dirty="0"/>
              <a:t>Alexander </a:t>
            </a:r>
            <a:r>
              <a:rPr lang="en-US" dirty="0" err="1"/>
              <a:t>Osipovich</a:t>
            </a:r>
            <a:r>
              <a:rPr lang="en-US" dirty="0"/>
              <a:t>, The Wall Street Journal, 2021-05-05 (approaching $429,496.7295 32 bit limit) (access limited)</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2024 Keith A. Pray</a:t>
            </a:r>
            <a:endParaRPr lang="en-US" dirty="0"/>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08238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281517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36</a:t>
            </a:fld>
            <a:endParaRPr lang="en-US"/>
          </a:p>
        </p:txBody>
      </p:sp>
      <p:pic>
        <p:nvPicPr>
          <p:cNvPr id="1026" name="Picture 2" descr="https://si.wsj.net/public/resources/images/HC-GW588_Buffet_G_20181120133032.jpg">
            <a:extLst>
              <a:ext uri="{FF2B5EF4-FFF2-40B4-BE49-F238E27FC236}">
                <a16:creationId xmlns:a16="http://schemas.microsoft.com/office/drawing/2014/main" id="{A022F171-C9FC-7241-8BFF-E70F238DB1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3500977"/>
            <a:ext cx="914400" cy="1077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     ">
            <a:extLst>
              <a:ext uri="{FF2B5EF4-FFF2-40B4-BE49-F238E27FC236}">
                <a16:creationId xmlns:a16="http://schemas.microsoft.com/office/drawing/2014/main" id="{B42EB407-F5F4-0B41-8689-6F22E93ED4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1328658"/>
            <a:ext cx="914400" cy="6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12-14</a:t>
            </a:r>
            <a:br>
              <a:rPr lang="en-US" dirty="0"/>
            </a:br>
            <a:r>
              <a:rPr lang="en-US" dirty="0"/>
              <a:t>The End</a:t>
            </a:r>
          </a:p>
        </p:txBody>
      </p:sp>
      <p:sp>
        <p:nvSpPr>
          <p:cNvPr id="4" name="Footer Placeholder 3"/>
          <p:cNvSpPr>
            <a:spLocks noGrp="1"/>
          </p:cNvSpPr>
          <p:nvPr>
            <p:ph type="ftr" sz="quarter" idx="3"/>
          </p:nvPr>
        </p:nvSpPr>
        <p:spPr/>
        <p:txBody>
          <a:bodyPr/>
          <a:lstStyle/>
          <a:p>
            <a:r>
              <a:rPr lang="en-US"/>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352800"/>
          </a:xfrm>
        </p:spPr>
        <p:txBody>
          <a:bodyPr>
            <a:normAutofit/>
          </a:bodyPr>
          <a:lstStyle/>
          <a:p>
            <a:r>
              <a:rPr lang="en-US" dirty="0"/>
              <a:t>Great improvement!</a:t>
            </a:r>
          </a:p>
          <a:p>
            <a:r>
              <a:rPr lang="en-US" dirty="0"/>
              <a:t>Many students highest grade yet!</a:t>
            </a:r>
          </a:p>
          <a:p>
            <a:r>
              <a:rPr lang="en-US" dirty="0"/>
              <a:t>Much better backing data!</a:t>
            </a:r>
          </a:p>
          <a:p>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dirty="0"/>
          </a:p>
        </p:txBody>
      </p:sp>
      <p:pic>
        <p:nvPicPr>
          <p:cNvPr id="7" name="Picture 6">
            <a:extLst>
              <a:ext uri="{FF2B5EF4-FFF2-40B4-BE49-F238E27FC236}">
                <a16:creationId xmlns:a16="http://schemas.microsoft.com/office/drawing/2014/main" id="{FCBACD1C-1683-3DE5-018F-B8A329E7E924}"/>
              </a:ext>
            </a:extLst>
          </p:cNvPr>
          <p:cNvPicPr>
            <a:picLocks noChangeAspect="1"/>
          </p:cNvPicPr>
          <p:nvPr/>
        </p:nvPicPr>
        <p:blipFill>
          <a:blip r:embed="rId3"/>
          <a:stretch>
            <a:fillRect/>
          </a:stretch>
        </p:blipFill>
        <p:spPr>
          <a:xfrm>
            <a:off x="3029010" y="361950"/>
            <a:ext cx="6092663" cy="4635246"/>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194209" y="1352551"/>
            <a:ext cx="3025678" cy="3352800"/>
          </a:xfrm>
        </p:spPr>
        <p:txBody>
          <a:bodyPr/>
          <a:lstStyle/>
          <a:p>
            <a:pPr marL="0" indent="0">
              <a:buNone/>
            </a:pPr>
            <a:r>
              <a:rPr lang="en-US" dirty="0"/>
              <a:t>56 Max Possible</a:t>
            </a:r>
          </a:p>
          <a:p>
            <a:pPr marL="0" indent="0">
              <a:buNone/>
            </a:pPr>
            <a:r>
              <a:rPr lang="en-US" dirty="0"/>
              <a:t>- Discussion 1-12</a:t>
            </a:r>
            <a:br>
              <a:rPr lang="en-US" dirty="0"/>
            </a:br>
            <a:r>
              <a:rPr lang="en-US" dirty="0"/>
              <a:t>- Papers 1-4</a:t>
            </a:r>
          </a:p>
          <a:p>
            <a:pPr marL="0" indent="0">
              <a:buNone/>
            </a:pPr>
            <a:endParaRPr lang="en-US" dirty="0"/>
          </a:p>
          <a:p>
            <a:pPr marL="0" indent="0">
              <a:buNone/>
            </a:pPr>
            <a:r>
              <a:rPr lang="en-US" dirty="0"/>
              <a:t>Does not include points:</a:t>
            </a:r>
          </a:p>
          <a:p>
            <a:pPr marL="0" indent="0">
              <a:buNone/>
            </a:pPr>
            <a:r>
              <a:rPr lang="en-US" dirty="0"/>
              <a:t>- 4 Discussion</a:t>
            </a:r>
            <a:br>
              <a:rPr lang="en-US" dirty="0"/>
            </a:br>
            <a:r>
              <a:rPr lang="en-US" dirty="0"/>
              <a:t>- 10 Individual Presentation</a:t>
            </a:r>
            <a:br>
              <a:rPr lang="en-US" dirty="0"/>
            </a:br>
            <a:r>
              <a:rPr lang="en-US" dirty="0"/>
              <a:t>- 35 Group Project</a:t>
            </a:r>
            <a:br>
              <a:rPr lang="en-US" dirty="0"/>
            </a:br>
            <a:r>
              <a:rPr lang="en-US" dirty="0"/>
              <a:t>- Extra Credit</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8" name="Picture 7">
            <a:extLst>
              <a:ext uri="{FF2B5EF4-FFF2-40B4-BE49-F238E27FC236}">
                <a16:creationId xmlns:a16="http://schemas.microsoft.com/office/drawing/2014/main" id="{E7941043-5269-8D1A-A2A0-60D36C84BEC3}"/>
              </a:ext>
            </a:extLst>
          </p:cNvPr>
          <p:cNvPicPr>
            <a:picLocks noChangeAspect="1"/>
          </p:cNvPicPr>
          <p:nvPr/>
        </p:nvPicPr>
        <p:blipFill>
          <a:blip r:embed="rId3"/>
          <a:stretch>
            <a:fillRect/>
          </a:stretch>
        </p:blipFill>
        <p:spPr>
          <a:xfrm>
            <a:off x="3086837" y="306116"/>
            <a:ext cx="5674556" cy="4781549"/>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DRM Vs The Consumer: </a:t>
            </a:r>
            <a:br>
              <a:rPr lang="en-US"/>
            </a:br>
            <a:r>
              <a:rPr lang="en-US"/>
              <a:t>How Far is Too Far?</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Shawn Greenwood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98363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Invasive DRM causes more harm than good</a:t>
            </a:r>
          </a:p>
        </p:txBody>
      </p:sp>
      <p:sp>
        <p:nvSpPr>
          <p:cNvPr id="3" name="Content Placeholder 2"/>
          <p:cNvSpPr>
            <a:spLocks noGrp="1"/>
          </p:cNvSpPr>
          <p:nvPr>
            <p:ph sz="half" idx="1"/>
          </p:nvPr>
        </p:nvSpPr>
        <p:spPr/>
        <p:txBody>
          <a:bodyPr anchor="ctr"/>
          <a:lstStyle/>
          <a:p>
            <a:r>
              <a:rPr lang="en-US" dirty="0"/>
              <a:t>Games with DRM run 8% slower and load 32% slower[2]</a:t>
            </a:r>
          </a:p>
          <a:p>
            <a:r>
              <a:rPr lang="en-US" dirty="0"/>
              <a:t>Invasive DRM can cause accessibility tools to malfunction[3]</a:t>
            </a:r>
          </a:p>
          <a:p>
            <a:r>
              <a:rPr lang="en-US" dirty="0"/>
              <a:t>Poorly written DRM can even cause system crashes[2]</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Shawn Greenwood</a:t>
            </a:r>
          </a:p>
        </p:txBody>
      </p:sp>
      <p:pic>
        <p:nvPicPr>
          <p:cNvPr id="13" name="Picture 12">
            <a:extLst>
              <a:ext uri="{FF2B5EF4-FFF2-40B4-BE49-F238E27FC236}">
                <a16:creationId xmlns:a16="http://schemas.microsoft.com/office/drawing/2014/main" id="{749B8A33-29E9-6547-C3C8-13B073AAF144}"/>
              </a:ext>
            </a:extLst>
          </p:cNvPr>
          <p:cNvPicPr>
            <a:picLocks noChangeAspect="1"/>
          </p:cNvPicPr>
          <p:nvPr/>
        </p:nvPicPr>
        <p:blipFill>
          <a:blip r:embed="rId3"/>
          <a:stretch>
            <a:fillRect/>
          </a:stretch>
        </p:blipFill>
        <p:spPr>
          <a:xfrm>
            <a:off x="5285874" y="1195770"/>
            <a:ext cx="3347904" cy="1713303"/>
          </a:xfrm>
          <a:prstGeom prst="rect">
            <a:avLst/>
          </a:prstGeom>
        </p:spPr>
      </p:pic>
      <p:pic>
        <p:nvPicPr>
          <p:cNvPr id="15" name="Picture 14">
            <a:extLst>
              <a:ext uri="{FF2B5EF4-FFF2-40B4-BE49-F238E27FC236}">
                <a16:creationId xmlns:a16="http://schemas.microsoft.com/office/drawing/2014/main" id="{65318256-759C-E09D-160A-76605B772361}"/>
              </a:ext>
            </a:extLst>
          </p:cNvPr>
          <p:cNvPicPr>
            <a:picLocks noChangeAspect="1"/>
          </p:cNvPicPr>
          <p:nvPr/>
        </p:nvPicPr>
        <p:blipFill>
          <a:blip r:embed="rId4"/>
          <a:stretch>
            <a:fillRect/>
          </a:stretch>
        </p:blipFill>
        <p:spPr>
          <a:xfrm>
            <a:off x="5285875" y="3031272"/>
            <a:ext cx="3347904" cy="1777058"/>
          </a:xfrm>
          <a:prstGeom prst="rect">
            <a:avLst/>
          </a:prstGeom>
        </p:spPr>
      </p:pic>
    </p:spTree>
    <p:extLst>
      <p:ext uri="{BB962C8B-B14F-4D97-AF65-F5344CB8AC3E}">
        <p14:creationId xmlns:p14="http://schemas.microsoft.com/office/powerpoint/2010/main" val="14484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do people pirate in the first place?</a:t>
            </a:r>
          </a:p>
        </p:txBody>
      </p:sp>
      <p:sp>
        <p:nvSpPr>
          <p:cNvPr id="3" name="Content Placeholder 2"/>
          <p:cNvSpPr>
            <a:spLocks noGrp="1"/>
          </p:cNvSpPr>
          <p:nvPr>
            <p:ph sz="half" idx="1"/>
          </p:nvPr>
        </p:nvSpPr>
        <p:spPr/>
        <p:txBody>
          <a:bodyPr anchor="ctr"/>
          <a:lstStyle/>
          <a:p>
            <a:r>
              <a:rPr lang="en-US" dirty="0"/>
              <a:t>Piracy is a low-risk, high-reward crime[4][5]</a:t>
            </a:r>
          </a:p>
          <a:p>
            <a:r>
              <a:rPr lang="en-US" dirty="0"/>
              <a:t>Influence by friends and family[4]</a:t>
            </a:r>
          </a:p>
          <a:p>
            <a:r>
              <a:rPr lang="en-US" dirty="0"/>
              <a:t>Lack of availability[4][6]</a:t>
            </a:r>
          </a:p>
          <a:p>
            <a:r>
              <a:rPr lang="en-US" dirty="0"/>
              <a:t>Rare cases where people Pirate to avoid DRM</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Shawn Greenwood</a:t>
            </a:r>
          </a:p>
        </p:txBody>
      </p:sp>
      <p:pic>
        <p:nvPicPr>
          <p:cNvPr id="1026" name="Picture 2">
            <a:extLst>
              <a:ext uri="{FF2B5EF4-FFF2-40B4-BE49-F238E27FC236}">
                <a16:creationId xmlns:a16="http://schemas.microsoft.com/office/drawing/2014/main" id="{B0241793-2523-8B79-FBCD-35648BC8B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423" y="1114825"/>
            <a:ext cx="3139072" cy="344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7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Less restrictions Benefit Everyone</a:t>
            </a:r>
          </a:p>
        </p:txBody>
      </p:sp>
      <p:sp>
        <p:nvSpPr>
          <p:cNvPr id="3" name="Content Placeholder 2"/>
          <p:cNvSpPr>
            <a:spLocks noGrp="1"/>
          </p:cNvSpPr>
          <p:nvPr>
            <p:ph sz="half" idx="1"/>
          </p:nvPr>
        </p:nvSpPr>
        <p:spPr/>
        <p:txBody>
          <a:bodyPr numCol="1" anchor="ctr"/>
          <a:lstStyle/>
          <a:p>
            <a:r>
              <a:rPr lang="en-US" dirty="0"/>
              <a:t>Ensuring software availability can increase profits</a:t>
            </a:r>
            <a:r>
              <a:rPr lang="en-US"/>
              <a:t>[image]</a:t>
            </a:r>
            <a:endParaRPr lang="en-US" dirty="0"/>
          </a:p>
          <a:p>
            <a:r>
              <a:rPr lang="en-US" dirty="0"/>
              <a:t>Customers will choose the more convenient option[4]</a:t>
            </a:r>
          </a:p>
          <a:p>
            <a:r>
              <a:rPr lang="en-US" dirty="0"/>
              <a:t>Customers get the media they want, corporations get profits</a:t>
            </a:r>
          </a:p>
          <a:p>
            <a:endParaRPr lang="en-US" dirty="0"/>
          </a:p>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Shawn Greenwood</a:t>
            </a:r>
          </a:p>
        </p:txBody>
      </p:sp>
      <p:pic>
        <p:nvPicPr>
          <p:cNvPr id="11" name="Picture 10">
            <a:extLst>
              <a:ext uri="{FF2B5EF4-FFF2-40B4-BE49-F238E27FC236}">
                <a16:creationId xmlns:a16="http://schemas.microsoft.com/office/drawing/2014/main" id="{0346D08D-2AA9-1EC0-6A72-F7F946ABC5B7}"/>
              </a:ext>
            </a:extLst>
          </p:cNvPr>
          <p:cNvPicPr>
            <a:picLocks noChangeAspect="1"/>
          </p:cNvPicPr>
          <p:nvPr/>
        </p:nvPicPr>
        <p:blipFill>
          <a:blip r:embed="rId3"/>
          <a:stretch>
            <a:fillRect/>
          </a:stretch>
        </p:blipFill>
        <p:spPr>
          <a:xfrm>
            <a:off x="4326069" y="1042738"/>
            <a:ext cx="4628290" cy="4081266"/>
          </a:xfrm>
          <a:prstGeom prst="rect">
            <a:avLst/>
          </a:prstGeom>
        </p:spPr>
      </p:pic>
    </p:spTree>
    <p:extLst>
      <p:ext uri="{BB962C8B-B14F-4D97-AF65-F5344CB8AC3E}">
        <p14:creationId xmlns:p14="http://schemas.microsoft.com/office/powerpoint/2010/main" val="322030636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84401</TotalTime>
  <Words>5764</Words>
  <Application>Microsoft Macintosh PowerPoint</Application>
  <PresentationFormat>On-screen Show (16:9)</PresentationFormat>
  <Paragraphs>489</Paragraphs>
  <Slides>37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Cambria</vt:lpstr>
      <vt:lpstr>Wingdings</vt:lpstr>
      <vt:lpstr>Red Radial 16x9</vt:lpstr>
      <vt:lpstr>Class 12-14 Last Days</vt:lpstr>
      <vt:lpstr>Overview</vt:lpstr>
      <vt:lpstr>PowerPoint Presentation</vt:lpstr>
      <vt:lpstr>Papers</vt:lpstr>
      <vt:lpstr>Grades To Date</vt:lpstr>
      <vt:lpstr>DRM Vs The Consumer:  How Far is Too Far?</vt:lpstr>
      <vt:lpstr>Invasive DRM causes more harm than good</vt:lpstr>
      <vt:lpstr>Why do people pirate in the first place?</vt:lpstr>
      <vt:lpstr>Less restrictions Benefit Everyone</vt:lpstr>
      <vt:lpstr>DRM is a necessary evil</vt:lpstr>
      <vt:lpstr>References</vt:lpstr>
      <vt:lpstr>Your content is being served</vt:lpstr>
      <vt:lpstr>Algorithms in online interaction</vt:lpstr>
      <vt:lpstr>Defining content-serving algorithms</vt:lpstr>
      <vt:lpstr>Example: youtube</vt:lpstr>
      <vt:lpstr>Lack of control</vt:lpstr>
      <vt:lpstr>Consequences in interaction</vt:lpstr>
      <vt:lpstr>conclusions</vt:lpstr>
      <vt:lpstr>References</vt:lpstr>
      <vt:lpstr>Stigma in the defense Industry</vt:lpstr>
      <vt:lpstr>Decline of defense positions</vt:lpstr>
      <vt:lpstr>Examples of Ethical Issues In Defense Companies</vt:lpstr>
      <vt:lpstr>General Dynamics</vt:lpstr>
      <vt:lpstr>Raytheon Production of JSOW</vt:lpstr>
      <vt:lpstr>Raytheon Toxic Chemicals</vt:lpstr>
      <vt:lpstr>So Is working for defense unethical?</vt:lpstr>
      <vt:lpstr>Ukraine Drones</vt:lpstr>
      <vt:lpstr>Israel Iron Dome</vt:lpstr>
      <vt:lpstr>Lockheed Martin Hellfire R9X</vt:lpstr>
      <vt:lpstr>Conclusion</vt:lpstr>
      <vt:lpstr>References</vt:lpstr>
      <vt:lpstr>References Cont</vt:lpstr>
      <vt:lpstr>Student Choice – Interesting Videos (1/2)</vt:lpstr>
      <vt:lpstr>Student Choice – Interesting Videos (2/2)</vt:lpstr>
      <vt:lpstr>Student Choice – Interesting Articles 1/2</vt:lpstr>
      <vt:lpstr>Student Choice – Interesting Articles 2/2</vt:lpstr>
      <vt:lpstr>Class 12-14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600</cp:revision>
  <cp:lastPrinted>2014-10-13T02:14:09Z</cp:lastPrinted>
  <dcterms:created xsi:type="dcterms:W3CDTF">2014-08-25T02:19:16Z</dcterms:created>
  <dcterms:modified xsi:type="dcterms:W3CDTF">2024-05-02T14:37:48Z</dcterms:modified>
</cp:coreProperties>
</file>