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22"/>
  </p:notesMasterIdLst>
  <p:handoutMasterIdLst>
    <p:handoutMasterId r:id="rId23"/>
  </p:handoutMasterIdLst>
  <p:sldIdLst>
    <p:sldId id="256" r:id="rId2"/>
    <p:sldId id="291" r:id="rId3"/>
    <p:sldId id="279" r:id="rId4"/>
    <p:sldId id="259" r:id="rId5"/>
    <p:sldId id="287" r:id="rId6"/>
    <p:sldId id="288" r:id="rId7"/>
    <p:sldId id="277" r:id="rId8"/>
    <p:sldId id="261" r:id="rId9"/>
    <p:sldId id="289" r:id="rId10"/>
    <p:sldId id="292" r:id="rId11"/>
    <p:sldId id="282" r:id="rId12"/>
    <p:sldId id="283" r:id="rId13"/>
    <p:sldId id="284" r:id="rId14"/>
    <p:sldId id="285" r:id="rId15"/>
    <p:sldId id="316" r:id="rId16"/>
    <p:sldId id="264" r:id="rId17"/>
    <p:sldId id="290" r:id="rId18"/>
    <p:sldId id="267" r:id="rId19"/>
    <p:sldId id="269" r:id="rId20"/>
    <p:sldId id="315" r:id="rId21"/>
  </p:sldIdLst>
  <p:sldSz cx="9144000" cy="5143500" type="screen16x9"/>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C083E6E3-FA7D-4D7B-A595-EF9225AFEA82}" styleName="Light Style 1 - Accent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3977" autoAdjust="0"/>
    <p:restoredTop sz="81425" autoAdjust="0"/>
  </p:normalViewPr>
  <p:slideViewPr>
    <p:cSldViewPr snapToGrid="0" snapToObjects="1">
      <p:cViewPr varScale="1">
        <p:scale>
          <a:sx n="162" d="100"/>
          <a:sy n="162" d="100"/>
        </p:scale>
        <p:origin x="1096" y="184"/>
      </p:cViewPr>
      <p:guideLst>
        <p:guide orient="horz" pos="1620"/>
        <p:guide pos="2880"/>
      </p:guideLst>
    </p:cSldViewPr>
  </p:slideViewPr>
  <p:outlineViewPr>
    <p:cViewPr>
      <p:scale>
        <a:sx n="33" d="100"/>
        <a:sy n="33" d="100"/>
      </p:scale>
      <p:origin x="0" y="-10032"/>
    </p:cViewPr>
  </p:outlineViewPr>
  <p:notesTextViewPr>
    <p:cViewPr>
      <p:scale>
        <a:sx n="100" d="100"/>
        <a:sy n="100" d="100"/>
      </p:scale>
      <p:origin x="0" y="0"/>
    </p:cViewPr>
  </p:notesTextViewPr>
  <p:sorterViewPr>
    <p:cViewPr>
      <p:scale>
        <a:sx n="141" d="100"/>
        <a:sy n="141" d="100"/>
      </p:scale>
      <p:origin x="0" y="512"/>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 Id="rId27"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BDEF980C-06B9-9541-9929-F1E71D9341C4}" type="datetimeFigureOut">
              <a:rPr lang="en-US" smtClean="0"/>
              <a:t>3/18/24</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0CE36D42-B77C-2B48-B602-2114A3AD328F}" type="slidenum">
              <a:rPr lang="en-US" smtClean="0"/>
              <a:t>‹#›</a:t>
            </a:fld>
            <a:endParaRPr lang="en-US"/>
          </a:p>
        </p:txBody>
      </p:sp>
    </p:spTree>
    <p:extLst>
      <p:ext uri="{BB962C8B-B14F-4D97-AF65-F5344CB8AC3E}">
        <p14:creationId xmlns:p14="http://schemas.microsoft.com/office/powerpoint/2010/main" val="3417167662"/>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12BFA80-5DE8-754C-A5A4-B0D948BE7BE3}" type="datetimeFigureOut">
              <a:rPr lang="en-US" smtClean="0"/>
              <a:t>3/18/24</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70700B2-88B9-1642-B8EB-F86842378D04}" type="slidenum">
              <a:rPr lang="en-US" smtClean="0"/>
              <a:t>‹#›</a:t>
            </a:fld>
            <a:endParaRPr lang="en-US"/>
          </a:p>
        </p:txBody>
      </p:sp>
    </p:spTree>
    <p:extLst>
      <p:ext uri="{BB962C8B-B14F-4D97-AF65-F5344CB8AC3E}">
        <p14:creationId xmlns:p14="http://schemas.microsoft.com/office/powerpoint/2010/main" val="1368505680"/>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r>
              <a:rPr lang="en-US" dirty="0">
                <a:latin typeface="Arial" charset="0"/>
                <a:ea typeface="ＭＳ Ｐゴシック" charset="-128"/>
                <a:cs typeface="ＭＳ Ｐゴシック" charset="-128"/>
              </a:rPr>
              <a:t>How is the first paper going?</a:t>
            </a:r>
          </a:p>
          <a:p>
            <a:pPr eaLnBrk="1" hangingPunct="1"/>
            <a:r>
              <a:rPr lang="en-US" dirty="0">
                <a:latin typeface="Arial" charset="0"/>
                <a:ea typeface="ＭＳ Ｐゴシック" charset="-128"/>
                <a:cs typeface="ＭＳ Ｐゴシック" charset="-128"/>
              </a:rPr>
              <a:t>What are your topics?</a:t>
            </a:r>
          </a:p>
          <a:p>
            <a:pPr eaLnBrk="1" hangingPunct="1"/>
            <a:r>
              <a:rPr lang="en-US" dirty="0">
                <a:latin typeface="Arial" charset="0"/>
                <a:ea typeface="ＭＳ Ｐゴシック" charset="-128"/>
                <a:cs typeface="ＭＳ Ｐゴシック" charset="-128"/>
              </a:rPr>
              <a:t>Conclusions? </a:t>
            </a:r>
          </a:p>
        </p:txBody>
      </p:sp>
      <p:sp>
        <p:nvSpPr>
          <p:cNvPr id="4" name="Slide Number Placeholder 3"/>
          <p:cNvSpPr>
            <a:spLocks noGrp="1"/>
          </p:cNvSpPr>
          <p:nvPr>
            <p:ph type="sldNum" sz="quarter" idx="10"/>
          </p:nvPr>
        </p:nvSpPr>
        <p:spPr/>
        <p:txBody>
          <a:bodyPr/>
          <a:lstStyle/>
          <a:p>
            <a:fld id="{270700B2-88B9-1642-B8EB-F86842378D04}" type="slidenum">
              <a:rPr lang="en-US" smtClean="0"/>
              <a:t>1</a:t>
            </a:fld>
            <a:endParaRPr lang="en-US"/>
          </a:p>
        </p:txBody>
      </p:sp>
    </p:spTree>
    <p:extLst>
      <p:ext uri="{BB962C8B-B14F-4D97-AF65-F5344CB8AC3E}">
        <p14:creationId xmlns:p14="http://schemas.microsoft.com/office/powerpoint/2010/main" val="425533505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eaLnBrk="1" hangingPunct="1">
              <a:buFont typeface="Arial"/>
              <a:buNone/>
            </a:pPr>
            <a:r>
              <a:rPr lang="en-US" dirty="0">
                <a:ea typeface="ＭＳ Ｐゴシック" charset="-128"/>
                <a:cs typeface="ＭＳ Ｐゴシック" charset="-128"/>
              </a:rPr>
              <a:t>Which formulation of the categorical imperative do you prefer?</a:t>
            </a:r>
          </a:p>
          <a:p>
            <a:pPr marL="0" indent="0" eaLnBrk="1" hangingPunct="1">
              <a:buFont typeface="Arial"/>
              <a:buNone/>
            </a:pPr>
            <a:endParaRPr lang="en-US" dirty="0">
              <a:ea typeface="ＭＳ Ｐゴシック" charset="-128"/>
              <a:cs typeface="ＭＳ Ｐゴシック" charset="-128"/>
            </a:endParaRPr>
          </a:p>
          <a:p>
            <a:pPr marL="0" indent="0" eaLnBrk="1" hangingPunct="1">
              <a:buFont typeface="Arial"/>
              <a:buNone/>
            </a:pPr>
            <a:r>
              <a:rPr lang="en-US" b="1" dirty="0">
                <a:ea typeface="ＭＳ Ｐゴシック" charset="-128"/>
                <a:cs typeface="ＭＳ Ｐゴシック" charset="-128"/>
              </a:rPr>
              <a:t>Kant’s Axe (1:33)</a:t>
            </a:r>
          </a:p>
          <a:p>
            <a:pPr marL="0" indent="0" eaLnBrk="1" hangingPunct="1">
              <a:buFont typeface="Arial"/>
              <a:buNone/>
            </a:pPr>
            <a:r>
              <a:rPr lang="en-US" b="0" dirty="0"/>
              <a:t>Published on Nov 18, 2014 – BBC Radio 4</a:t>
            </a:r>
          </a:p>
          <a:p>
            <a:pPr marL="0" indent="0" eaLnBrk="1" hangingPunct="1">
              <a:buFont typeface="Arial"/>
              <a:buNone/>
            </a:pPr>
            <a:r>
              <a:rPr lang="en-US" b="0" dirty="0">
                <a:ea typeface="ＭＳ Ｐゴシック" charset="-128"/>
                <a:cs typeface="ＭＳ Ｐゴシック" charset="-128"/>
              </a:rPr>
              <a:t>Accessed 2016-09-02</a:t>
            </a:r>
          </a:p>
          <a:p>
            <a:pPr marL="0" indent="0" eaLnBrk="1" hangingPunct="1">
              <a:buFont typeface="Arial"/>
              <a:buNone/>
            </a:pPr>
            <a:r>
              <a:rPr lang="en-US" dirty="0" err="1">
                <a:ea typeface="ＭＳ Ｐゴシック" charset="-128"/>
                <a:cs typeface="ＭＳ Ｐゴシック" charset="-128"/>
              </a:rPr>
              <a:t>www.youtube.com</a:t>
            </a:r>
            <a:r>
              <a:rPr lang="en-US" dirty="0">
                <a:ea typeface="ＭＳ Ｐゴシック" charset="-128"/>
                <a:cs typeface="ＭＳ Ｐゴシック" charset="-128"/>
              </a:rPr>
              <a:t>/</a:t>
            </a:r>
            <a:r>
              <a:rPr lang="en-US" dirty="0" err="1">
                <a:ea typeface="ＭＳ Ｐゴシック" charset="-128"/>
                <a:cs typeface="ＭＳ Ｐゴシック" charset="-128"/>
              </a:rPr>
              <a:t>watch?v</a:t>
            </a:r>
            <a:r>
              <a:rPr lang="en-US" dirty="0">
                <a:ea typeface="ＭＳ Ｐゴシック" charset="-128"/>
                <a:cs typeface="ＭＳ Ｐゴシック" charset="-128"/>
              </a:rPr>
              <a:t>=</a:t>
            </a:r>
            <a:r>
              <a:rPr lang="en-US" dirty="0" err="1">
                <a:ea typeface="ＭＳ Ｐゴシック" charset="-128"/>
                <a:cs typeface="ＭＳ Ｐゴシック" charset="-128"/>
              </a:rPr>
              <a:t>x_uUEaeqFog</a:t>
            </a:r>
            <a:r>
              <a:rPr lang="en-US" dirty="0">
                <a:ea typeface="ＭＳ Ｐゴシック" charset="-128"/>
                <a:cs typeface="ＭＳ Ｐゴシック" charset="-128"/>
              </a:rPr>
              <a:t> </a:t>
            </a:r>
          </a:p>
        </p:txBody>
      </p:sp>
      <p:sp>
        <p:nvSpPr>
          <p:cNvPr id="4" name="Slide Number Placeholder 3"/>
          <p:cNvSpPr>
            <a:spLocks noGrp="1"/>
          </p:cNvSpPr>
          <p:nvPr>
            <p:ph type="sldNum" sz="quarter" idx="10"/>
          </p:nvPr>
        </p:nvSpPr>
        <p:spPr/>
        <p:txBody>
          <a:bodyPr/>
          <a:lstStyle/>
          <a:p>
            <a:fld id="{270700B2-88B9-1642-B8EB-F86842378D04}" type="slidenum">
              <a:rPr lang="en-US" smtClean="0"/>
              <a:t>11</a:t>
            </a:fld>
            <a:endParaRPr lang="en-US"/>
          </a:p>
        </p:txBody>
      </p:sp>
    </p:spTree>
    <p:extLst>
      <p:ext uri="{BB962C8B-B14F-4D97-AF65-F5344CB8AC3E}">
        <p14:creationId xmlns:p14="http://schemas.microsoft.com/office/powerpoint/2010/main" val="99378897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eaLnBrk="1" hangingPunct="1">
              <a:buFont typeface="Arial"/>
              <a:buNone/>
            </a:pPr>
            <a:r>
              <a:rPr lang="en-US" dirty="0">
                <a:ea typeface="ＭＳ Ｐゴシック" charset="-128"/>
                <a:cs typeface="ＭＳ Ｐゴシック" charset="-128"/>
              </a:rPr>
              <a:t>[1]</a:t>
            </a:r>
            <a:r>
              <a:rPr lang="en-US" sz="1200" kern="1200" dirty="0">
                <a:solidFill>
                  <a:schemeClr val="tx1"/>
                </a:solidFill>
                <a:effectLst/>
                <a:latin typeface="+mn-lt"/>
                <a:ea typeface="+mn-ea"/>
                <a:cs typeface="+mn-cs"/>
              </a:rPr>
              <a:t> Ng, Y.-K. (1996). Happiness surveys: some comparability issues and an exploratory survey based on just perceivable increments. Social Indicators Research, 38: 1-29.</a:t>
            </a:r>
            <a:endParaRPr lang="en-US" dirty="0">
              <a:ea typeface="ＭＳ Ｐゴシック" charset="-128"/>
              <a:cs typeface="ＭＳ Ｐゴシック" charset="-128"/>
            </a:endParaRPr>
          </a:p>
        </p:txBody>
      </p:sp>
      <p:sp>
        <p:nvSpPr>
          <p:cNvPr id="4" name="Slide Number Placeholder 3"/>
          <p:cNvSpPr>
            <a:spLocks noGrp="1"/>
          </p:cNvSpPr>
          <p:nvPr>
            <p:ph type="sldNum" sz="quarter" idx="10"/>
          </p:nvPr>
        </p:nvSpPr>
        <p:spPr/>
        <p:txBody>
          <a:bodyPr/>
          <a:lstStyle/>
          <a:p>
            <a:fld id="{270700B2-88B9-1642-B8EB-F86842378D04}" type="slidenum">
              <a:rPr lang="en-US" smtClean="0"/>
              <a:t>12</a:t>
            </a:fld>
            <a:endParaRPr lang="en-US"/>
          </a:p>
        </p:txBody>
      </p:sp>
    </p:spTree>
    <p:extLst>
      <p:ext uri="{BB962C8B-B14F-4D97-AF65-F5344CB8AC3E}">
        <p14:creationId xmlns:p14="http://schemas.microsoft.com/office/powerpoint/2010/main" val="99378897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From Wikipedia (TODO: get primary source):</a:t>
            </a:r>
          </a:p>
          <a:p>
            <a:r>
              <a:rPr lang="en-US" dirty="0"/>
              <a:t>“Consent of the governed" is a political theory stating that a government's legitimacy and moral right to use state power is, or ought to be, derived from the people or society over which that power is exercised. </a:t>
            </a:r>
          </a:p>
          <a:p>
            <a:r>
              <a:rPr lang="en-US" dirty="0"/>
              <a:t>This theory of "consent" is historically contrasted to the divine right of kings and has often been invoked against the legitimacy of colonialism. </a:t>
            </a:r>
          </a:p>
          <a:p>
            <a:r>
              <a:rPr lang="en-US" dirty="0"/>
              <a:t>Following John Locke's notion of a nation of "free and equal" citizens, the Founders of the United States believed that consent of the governed was the only legitimate basis upon which one "free and equal" citizen could exercise legal authority over another -- otherwise neither equal could overcome the other.</a:t>
            </a:r>
          </a:p>
          <a:p>
            <a:pPr marL="0" indent="0" eaLnBrk="1" hangingPunct="1">
              <a:buFont typeface="Arial"/>
              <a:buNone/>
            </a:pPr>
            <a:endParaRPr lang="en-US" dirty="0">
              <a:ea typeface="ＭＳ Ｐゴシック" charset="-128"/>
              <a:cs typeface="ＭＳ Ｐゴシック" charset="-128"/>
            </a:endParaRPr>
          </a:p>
        </p:txBody>
      </p:sp>
      <p:sp>
        <p:nvSpPr>
          <p:cNvPr id="4" name="Slide Number Placeholder 3"/>
          <p:cNvSpPr>
            <a:spLocks noGrp="1"/>
          </p:cNvSpPr>
          <p:nvPr>
            <p:ph type="sldNum" sz="quarter" idx="10"/>
          </p:nvPr>
        </p:nvSpPr>
        <p:spPr/>
        <p:txBody>
          <a:bodyPr/>
          <a:lstStyle/>
          <a:p>
            <a:fld id="{270700B2-88B9-1642-B8EB-F86842378D04}" type="slidenum">
              <a:rPr lang="en-US" smtClean="0"/>
              <a:t>13</a:t>
            </a:fld>
            <a:endParaRPr lang="en-US"/>
          </a:p>
        </p:txBody>
      </p:sp>
    </p:spTree>
    <p:extLst>
      <p:ext uri="{BB962C8B-B14F-4D97-AF65-F5344CB8AC3E}">
        <p14:creationId xmlns:p14="http://schemas.microsoft.com/office/powerpoint/2010/main" val="99378897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 typeface="Arial"/>
              <a:buNone/>
              <a:tabLst/>
              <a:defRPr/>
            </a:pPr>
            <a:r>
              <a:rPr lang="en-US" b="1" dirty="0"/>
              <a:t>Aristotle on 'Flourishing’ (2:00)</a:t>
            </a:r>
            <a:endParaRPr lang="en-US" dirty="0">
              <a:ea typeface="ＭＳ Ｐゴシック" charset="-128"/>
              <a:cs typeface="ＭＳ Ｐゴシック" charset="-128"/>
            </a:endParaRPr>
          </a:p>
          <a:p>
            <a:pPr marL="0" marR="0" lvl="0" indent="0" algn="l" defTabSz="457200" rtl="0" eaLnBrk="1" fontAlgn="auto" latinLnBrk="0" hangingPunct="1">
              <a:lnSpc>
                <a:spcPct val="100000"/>
              </a:lnSpc>
              <a:spcBef>
                <a:spcPts val="0"/>
              </a:spcBef>
              <a:spcAft>
                <a:spcPts val="0"/>
              </a:spcAft>
              <a:buClrTx/>
              <a:buSzTx/>
              <a:buFont typeface="Arial"/>
              <a:buNone/>
              <a:tabLst/>
              <a:defRPr/>
            </a:pPr>
            <a:r>
              <a:rPr lang="en-US" dirty="0">
                <a:ea typeface="ＭＳ Ｐゴシック" charset="-128"/>
                <a:cs typeface="ＭＳ Ｐゴシック" charset="-128"/>
              </a:rPr>
              <a:t>https://</a:t>
            </a:r>
            <a:r>
              <a:rPr lang="en-US" dirty="0" err="1">
                <a:ea typeface="ＭＳ Ｐゴシック" charset="-128"/>
                <a:cs typeface="ＭＳ Ｐゴシック" charset="-128"/>
              </a:rPr>
              <a:t>www.youtube.com</a:t>
            </a:r>
            <a:r>
              <a:rPr lang="en-US" dirty="0">
                <a:ea typeface="ＭＳ Ｐゴシック" charset="-128"/>
                <a:cs typeface="ＭＳ Ｐゴシック" charset="-128"/>
              </a:rPr>
              <a:t>/</a:t>
            </a:r>
            <a:r>
              <a:rPr lang="en-US" dirty="0" err="1">
                <a:ea typeface="ＭＳ Ｐゴシック" charset="-128"/>
                <a:cs typeface="ＭＳ Ｐゴシック" charset="-128"/>
              </a:rPr>
              <a:t>watch?v</a:t>
            </a:r>
            <a:r>
              <a:rPr lang="en-US" dirty="0">
                <a:ea typeface="ＭＳ Ｐゴシック" charset="-128"/>
                <a:cs typeface="ＭＳ Ｐゴシック" charset="-128"/>
              </a:rPr>
              <a:t>=j_7deR0idvs</a:t>
            </a:r>
          </a:p>
          <a:p>
            <a:pPr marL="0" indent="0" eaLnBrk="1" hangingPunct="1">
              <a:buFont typeface="Arial"/>
              <a:buNone/>
            </a:pPr>
            <a:r>
              <a:rPr lang="en-US" dirty="0"/>
              <a:t>BBC Radio 4</a:t>
            </a:r>
          </a:p>
          <a:p>
            <a:pPr marL="0" indent="0" eaLnBrk="1" hangingPunct="1">
              <a:buFont typeface="Arial"/>
              <a:buNone/>
            </a:pPr>
            <a:r>
              <a:rPr lang="en-US" dirty="0">
                <a:ea typeface="ＭＳ Ｐゴシック" charset="-128"/>
                <a:cs typeface="ＭＳ Ｐゴシック" charset="-128"/>
              </a:rPr>
              <a:t>Published 2015-03-30</a:t>
            </a:r>
          </a:p>
        </p:txBody>
      </p:sp>
      <p:sp>
        <p:nvSpPr>
          <p:cNvPr id="4" name="Slide Number Placeholder 3"/>
          <p:cNvSpPr>
            <a:spLocks noGrp="1"/>
          </p:cNvSpPr>
          <p:nvPr>
            <p:ph type="sldNum" sz="quarter" idx="10"/>
          </p:nvPr>
        </p:nvSpPr>
        <p:spPr/>
        <p:txBody>
          <a:bodyPr/>
          <a:lstStyle/>
          <a:p>
            <a:fld id="{270700B2-88B9-1642-B8EB-F86842378D04}" type="slidenum">
              <a:rPr lang="en-US" smtClean="0"/>
              <a:t>14</a:t>
            </a:fld>
            <a:endParaRPr lang="en-US"/>
          </a:p>
        </p:txBody>
      </p:sp>
    </p:spTree>
    <p:extLst>
      <p:ext uri="{BB962C8B-B14F-4D97-AF65-F5344CB8AC3E}">
        <p14:creationId xmlns:p14="http://schemas.microsoft.com/office/powerpoint/2010/main" val="99378897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 typeface="Arial"/>
              <a:buNone/>
              <a:tabLst/>
              <a:defRPr/>
            </a:pPr>
            <a:r>
              <a:rPr lang="en-US" dirty="0">
                <a:ea typeface="ＭＳ Ｐゴシック" charset="-128"/>
                <a:cs typeface="ＭＳ Ｐゴシック" charset="-128"/>
              </a:rPr>
              <a:t>Moral accountability is different from responsibility. Responsibility is current focus of much ethics and certainly law but moving to accountability and managing ethical decisions from this perspective may enable a more inclusive framework.</a:t>
            </a:r>
          </a:p>
          <a:p>
            <a:pPr marL="0" marR="0" lvl="0" indent="0" algn="l" defTabSz="457200" rtl="0" eaLnBrk="1" fontAlgn="auto" latinLnBrk="0" hangingPunct="1">
              <a:lnSpc>
                <a:spcPct val="100000"/>
              </a:lnSpc>
              <a:spcBef>
                <a:spcPts val="0"/>
              </a:spcBef>
              <a:spcAft>
                <a:spcPts val="0"/>
              </a:spcAft>
              <a:buClrTx/>
              <a:buSzTx/>
              <a:buFont typeface="Arial"/>
              <a:buNone/>
              <a:tabLst/>
              <a:defRPr/>
            </a:pPr>
            <a:endParaRPr lang="en-US" dirty="0">
              <a:ea typeface="ＭＳ Ｐゴシック" charset="-128"/>
              <a:cs typeface="ＭＳ Ｐゴシック" charset="-128"/>
            </a:endParaRPr>
          </a:p>
          <a:p>
            <a:pPr marL="0" marR="0" lvl="0" indent="0" algn="l" defTabSz="457200" rtl="0" eaLnBrk="1" fontAlgn="auto" latinLnBrk="0" hangingPunct="1">
              <a:lnSpc>
                <a:spcPct val="100000"/>
              </a:lnSpc>
              <a:spcBef>
                <a:spcPts val="0"/>
              </a:spcBef>
              <a:spcAft>
                <a:spcPts val="0"/>
              </a:spcAft>
              <a:buClrTx/>
              <a:buSzTx/>
              <a:buFont typeface="Arial"/>
              <a:buNone/>
              <a:tabLst/>
              <a:defRPr/>
            </a:pPr>
            <a:r>
              <a:rPr lang="en-US" dirty="0">
                <a:ea typeface="ＭＳ Ｐゴシック" charset="-128"/>
                <a:cs typeface="ＭＳ Ｐゴシック" charset="-128"/>
              </a:rPr>
              <a:t>[1] Luciano </a:t>
            </a:r>
            <a:r>
              <a:rPr lang="en-US" dirty="0" err="1">
                <a:ea typeface="ＭＳ Ｐゴシック" charset="-128"/>
                <a:cs typeface="ＭＳ Ｐゴシック" charset="-128"/>
              </a:rPr>
              <a:t>Floridi</a:t>
            </a:r>
            <a:r>
              <a:rPr lang="en-US" dirty="0">
                <a:ea typeface="ＭＳ Ｐゴシック" charset="-128"/>
                <a:cs typeface="ＭＳ Ｐゴシック" charset="-128"/>
              </a:rPr>
              <a:t>, “Information Ethics,” in The Cambridge Handbook of Information and Computer Ethics, ed. Luciano </a:t>
            </a:r>
            <a:r>
              <a:rPr lang="en-US" dirty="0" err="1">
                <a:ea typeface="ＭＳ Ｐゴシック" charset="-128"/>
                <a:cs typeface="ＭＳ Ｐゴシック" charset="-128"/>
              </a:rPr>
              <a:t>Floridi</a:t>
            </a:r>
            <a:r>
              <a:rPr lang="en-US" dirty="0">
                <a:ea typeface="ＭＳ Ｐゴシック" charset="-128"/>
                <a:cs typeface="ＭＳ Ｐゴシック" charset="-128"/>
              </a:rPr>
              <a:t> (Cambridge, UK: Cambridge University Press, 2010)</a:t>
            </a:r>
          </a:p>
          <a:p>
            <a:pPr marL="0" marR="0" lvl="0" indent="0" algn="l" defTabSz="457200" rtl="0" eaLnBrk="1" fontAlgn="auto" latinLnBrk="0" hangingPunct="1">
              <a:lnSpc>
                <a:spcPct val="100000"/>
              </a:lnSpc>
              <a:spcBef>
                <a:spcPts val="0"/>
              </a:spcBef>
              <a:spcAft>
                <a:spcPts val="0"/>
              </a:spcAft>
              <a:buClrTx/>
              <a:buSzTx/>
              <a:buFont typeface="Arial"/>
              <a:buNone/>
              <a:tabLst/>
              <a:defRPr/>
            </a:pPr>
            <a:endParaRPr lang="en-US" dirty="0">
              <a:ea typeface="ＭＳ Ｐゴシック" charset="-128"/>
              <a:cs typeface="ＭＳ Ｐゴシック" charset="-128"/>
            </a:endParaRPr>
          </a:p>
          <a:p>
            <a:pPr marL="0" marR="0" lvl="0" indent="0" algn="l" defTabSz="457200" rtl="0" eaLnBrk="1" fontAlgn="auto" latinLnBrk="0" hangingPunct="1">
              <a:lnSpc>
                <a:spcPct val="100000"/>
              </a:lnSpc>
              <a:spcBef>
                <a:spcPts val="0"/>
              </a:spcBef>
              <a:spcAft>
                <a:spcPts val="0"/>
              </a:spcAft>
              <a:buClrTx/>
              <a:buSzTx/>
              <a:buFont typeface="Arial"/>
              <a:buNone/>
              <a:tabLst/>
              <a:defRPr/>
            </a:pPr>
            <a:r>
              <a:rPr lang="en-US" dirty="0">
                <a:ea typeface="ＭＳ Ｐゴシック" charset="-128"/>
                <a:cs typeface="ＭＳ Ｐゴシック" charset="-128"/>
              </a:rPr>
              <a:t>“</a:t>
            </a:r>
            <a:r>
              <a:rPr lang="en-US" b="1" dirty="0"/>
              <a:t>The philosophy of information and information ethics – Lecture” (15:35)</a:t>
            </a:r>
            <a:br>
              <a:rPr lang="en-US" dirty="0">
                <a:ea typeface="ＭＳ Ｐゴシック" charset="-128"/>
                <a:cs typeface="ＭＳ Ｐゴシック" charset="-128"/>
              </a:rPr>
            </a:br>
            <a:r>
              <a:rPr lang="en-US" dirty="0">
                <a:ea typeface="ＭＳ Ｐゴシック" charset="-128"/>
                <a:cs typeface="ＭＳ Ｐゴシック" charset="-128"/>
              </a:rPr>
              <a:t>https://</a:t>
            </a:r>
            <a:r>
              <a:rPr lang="en-US" dirty="0" err="1">
                <a:ea typeface="ＭＳ Ｐゴシック" charset="-128"/>
                <a:cs typeface="ＭＳ Ｐゴシック" charset="-128"/>
              </a:rPr>
              <a:t>www.youtube.com</a:t>
            </a:r>
            <a:r>
              <a:rPr lang="en-US" dirty="0">
                <a:ea typeface="ＭＳ Ｐゴシック" charset="-128"/>
                <a:cs typeface="ＭＳ Ｐゴシック" charset="-128"/>
              </a:rPr>
              <a:t>/</a:t>
            </a:r>
            <a:r>
              <a:rPr lang="en-US" dirty="0" err="1">
                <a:ea typeface="ＭＳ Ｐゴシック" charset="-128"/>
                <a:cs typeface="ＭＳ Ｐゴシック" charset="-128"/>
              </a:rPr>
              <a:t>watch?v</a:t>
            </a:r>
            <a:r>
              <a:rPr lang="en-US" dirty="0">
                <a:ea typeface="ＭＳ Ｐゴシック" charset="-128"/>
                <a:cs typeface="ＭＳ Ｐゴシック" charset="-128"/>
              </a:rPr>
              <a:t>=s2QLL8WawoQ </a:t>
            </a:r>
            <a:br>
              <a:rPr lang="en-US" dirty="0">
                <a:ea typeface="ＭＳ Ｐゴシック" charset="-128"/>
                <a:cs typeface="ＭＳ Ｐゴシック" charset="-128"/>
              </a:rPr>
            </a:br>
            <a:r>
              <a:rPr lang="en-US" dirty="0">
                <a:ea typeface="ＭＳ Ｐゴシック" charset="-128"/>
                <a:cs typeface="ＭＳ Ｐゴシック" charset="-128"/>
              </a:rPr>
              <a:t>Luciano </a:t>
            </a:r>
            <a:r>
              <a:rPr lang="en-US" dirty="0" err="1">
                <a:ea typeface="ＭＳ Ｐゴシック" charset="-128"/>
                <a:cs typeface="ＭＳ Ｐゴシック" charset="-128"/>
              </a:rPr>
              <a:t>Floridi</a:t>
            </a:r>
            <a:br>
              <a:rPr lang="en-US" dirty="0">
                <a:ea typeface="ＭＳ Ｐゴシック" charset="-128"/>
                <a:cs typeface="ＭＳ Ｐゴシック" charset="-128"/>
              </a:rPr>
            </a:br>
            <a:r>
              <a:rPr lang="en-US" dirty="0">
                <a:ea typeface="ＭＳ Ｐゴシック" charset="-128"/>
                <a:cs typeface="ＭＳ Ｐゴシック" charset="-128"/>
              </a:rPr>
              <a:t>Published 2016-12-19</a:t>
            </a:r>
          </a:p>
          <a:p>
            <a:pPr marL="0" marR="0" lvl="0" indent="0" algn="l" defTabSz="457200" rtl="0" eaLnBrk="1" fontAlgn="auto" latinLnBrk="0" hangingPunct="1">
              <a:lnSpc>
                <a:spcPct val="100000"/>
              </a:lnSpc>
              <a:spcBef>
                <a:spcPts val="0"/>
              </a:spcBef>
              <a:spcAft>
                <a:spcPts val="0"/>
              </a:spcAft>
              <a:buClrTx/>
              <a:buSzTx/>
              <a:buFont typeface="Arial"/>
              <a:buNone/>
              <a:tabLst/>
              <a:defRPr/>
            </a:pPr>
            <a:endParaRPr lang="en-US" dirty="0">
              <a:ea typeface="ＭＳ Ｐゴシック" charset="-128"/>
              <a:cs typeface="ＭＳ Ｐゴシック" charset="-128"/>
            </a:endParaRPr>
          </a:p>
          <a:p>
            <a:pPr marL="0" marR="0" lvl="0" indent="0" algn="l" defTabSz="457200" rtl="0" eaLnBrk="1" fontAlgn="auto" latinLnBrk="0" hangingPunct="1">
              <a:lnSpc>
                <a:spcPct val="100000"/>
              </a:lnSpc>
              <a:spcBef>
                <a:spcPts val="0"/>
              </a:spcBef>
              <a:spcAft>
                <a:spcPts val="0"/>
              </a:spcAft>
              <a:buClrTx/>
              <a:buSzTx/>
              <a:buFont typeface="Arial"/>
              <a:buNone/>
              <a:tabLst/>
              <a:defRPr/>
            </a:pPr>
            <a:r>
              <a:rPr lang="en-US" dirty="0">
                <a:ea typeface="ＭＳ Ｐゴシック" charset="-128"/>
                <a:cs typeface="ＭＳ Ｐゴシック" charset="-128"/>
              </a:rPr>
              <a:t>“</a:t>
            </a:r>
            <a:r>
              <a:rPr lang="en-US" b="1" dirty="0" err="1"/>
              <a:t>TEDxMaastricht</a:t>
            </a:r>
            <a:r>
              <a:rPr lang="en-US" b="1" dirty="0"/>
              <a:t> - Luciano </a:t>
            </a:r>
            <a:r>
              <a:rPr lang="en-US" b="1" dirty="0" err="1"/>
              <a:t>Floridi</a:t>
            </a:r>
            <a:r>
              <a:rPr lang="en-US" b="1" dirty="0"/>
              <a:t> - "The fourth technological revolution”</a:t>
            </a:r>
            <a:r>
              <a:rPr lang="en-US" b="1" dirty="0">
                <a:ea typeface="ＭＳ Ｐゴシック" charset="-128"/>
              </a:rPr>
              <a:t> (8:50)</a:t>
            </a:r>
            <a:br>
              <a:rPr lang="en-US" b="1" dirty="0">
                <a:ea typeface="ＭＳ Ｐゴシック" charset="-128"/>
              </a:rPr>
            </a:br>
            <a:r>
              <a:rPr lang="en-US" b="0" dirty="0">
                <a:ea typeface="ＭＳ Ｐゴシック" charset="-128"/>
              </a:rPr>
              <a:t>https://</a:t>
            </a:r>
            <a:r>
              <a:rPr lang="en-US" b="0" dirty="0" err="1">
                <a:ea typeface="ＭＳ Ｐゴシック" charset="-128"/>
              </a:rPr>
              <a:t>www.youtube.com</a:t>
            </a:r>
            <a:r>
              <a:rPr lang="en-US" b="0" dirty="0">
                <a:ea typeface="ＭＳ Ｐゴシック" charset="-128"/>
              </a:rPr>
              <a:t>/</a:t>
            </a:r>
            <a:r>
              <a:rPr lang="en-US" b="0" dirty="0" err="1">
                <a:ea typeface="ＭＳ Ｐゴシック" charset="-128"/>
              </a:rPr>
              <a:t>watch?v</a:t>
            </a:r>
            <a:r>
              <a:rPr lang="en-US" b="0" dirty="0">
                <a:ea typeface="ＭＳ Ｐゴシック" charset="-128"/>
              </a:rPr>
              <a:t>=c-kJsyU8tgI</a:t>
            </a:r>
            <a:br>
              <a:rPr lang="en-US" b="0" dirty="0">
                <a:ea typeface="ＭＳ Ｐゴシック" charset="-128"/>
              </a:rPr>
            </a:br>
            <a:r>
              <a:rPr lang="en-US" b="0" dirty="0">
                <a:ea typeface="ＭＳ Ｐゴシック" charset="-128"/>
              </a:rPr>
              <a:t>Published 2011-04-06</a:t>
            </a:r>
            <a:endParaRPr lang="en-US" b="0" dirty="0"/>
          </a:p>
        </p:txBody>
      </p:sp>
      <p:sp>
        <p:nvSpPr>
          <p:cNvPr id="4" name="Slide Number Placeholder 3"/>
          <p:cNvSpPr>
            <a:spLocks noGrp="1"/>
          </p:cNvSpPr>
          <p:nvPr>
            <p:ph type="sldNum" sz="quarter" idx="10"/>
          </p:nvPr>
        </p:nvSpPr>
        <p:spPr/>
        <p:txBody>
          <a:bodyPr/>
          <a:lstStyle/>
          <a:p>
            <a:fld id="{270700B2-88B9-1642-B8EB-F86842378D04}" type="slidenum">
              <a:rPr lang="en-US" smtClean="0"/>
              <a:t>15</a:t>
            </a:fld>
            <a:endParaRPr lang="en-US"/>
          </a:p>
        </p:txBody>
      </p:sp>
    </p:spTree>
    <p:extLst>
      <p:ext uri="{BB962C8B-B14F-4D97-AF65-F5344CB8AC3E}">
        <p14:creationId xmlns:p14="http://schemas.microsoft.com/office/powerpoint/2010/main" val="232152432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70700B2-88B9-1642-B8EB-F86842378D04}" type="slidenum">
              <a:rPr lang="en-US" smtClean="0"/>
              <a:t>16</a:t>
            </a:fld>
            <a:endParaRPr lang="en-US"/>
          </a:p>
        </p:txBody>
      </p:sp>
    </p:spTree>
    <p:extLst>
      <p:ext uri="{BB962C8B-B14F-4D97-AF65-F5344CB8AC3E}">
        <p14:creationId xmlns:p14="http://schemas.microsoft.com/office/powerpoint/2010/main" val="421531295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endParaRPr lang="en-US" dirty="0">
              <a:latin typeface="Arial" charset="0"/>
              <a:ea typeface="ＭＳ Ｐゴシック" charset="-128"/>
              <a:cs typeface="ＭＳ Ｐゴシック" charset="-128"/>
            </a:endParaRPr>
          </a:p>
        </p:txBody>
      </p:sp>
      <p:sp>
        <p:nvSpPr>
          <p:cNvPr id="4" name="Slide Number Placeholder 3"/>
          <p:cNvSpPr>
            <a:spLocks noGrp="1"/>
          </p:cNvSpPr>
          <p:nvPr>
            <p:ph type="sldNum" sz="quarter" idx="10"/>
          </p:nvPr>
        </p:nvSpPr>
        <p:spPr/>
        <p:txBody>
          <a:bodyPr/>
          <a:lstStyle/>
          <a:p>
            <a:fld id="{270700B2-88B9-1642-B8EB-F86842378D04}" type="slidenum">
              <a:rPr lang="en-US" smtClean="0"/>
              <a:t>17</a:t>
            </a:fld>
            <a:endParaRPr lang="en-US"/>
          </a:p>
        </p:txBody>
      </p:sp>
    </p:spTree>
    <p:extLst>
      <p:ext uri="{BB962C8B-B14F-4D97-AF65-F5344CB8AC3E}">
        <p14:creationId xmlns:p14="http://schemas.microsoft.com/office/powerpoint/2010/main" val="42452145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dirty="0"/>
              <a:t>Common Reminders:</a:t>
            </a:r>
          </a:p>
          <a:p>
            <a:pPr marL="171450" marR="0" lvl="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Send email with your top 3 movie choices after I send out the list to choose from</a:t>
            </a:r>
          </a:p>
          <a:p>
            <a:endParaRPr lang="en-US" dirty="0"/>
          </a:p>
        </p:txBody>
      </p:sp>
      <p:sp>
        <p:nvSpPr>
          <p:cNvPr id="4" name="Slide Number Placeholder 3"/>
          <p:cNvSpPr>
            <a:spLocks noGrp="1"/>
          </p:cNvSpPr>
          <p:nvPr>
            <p:ph type="sldNum" sz="quarter" idx="10"/>
          </p:nvPr>
        </p:nvSpPr>
        <p:spPr/>
        <p:txBody>
          <a:bodyPr/>
          <a:lstStyle/>
          <a:p>
            <a:fld id="{270700B2-88B9-1642-B8EB-F86842378D04}" type="slidenum">
              <a:rPr lang="en-US" smtClean="0"/>
              <a:t>18</a:t>
            </a:fld>
            <a:endParaRPr lang="en-US"/>
          </a:p>
        </p:txBody>
      </p:sp>
    </p:spTree>
    <p:extLst>
      <p:ext uri="{BB962C8B-B14F-4D97-AF65-F5344CB8AC3E}">
        <p14:creationId xmlns:p14="http://schemas.microsoft.com/office/powerpoint/2010/main" val="127186133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endParaRPr lang="en-US" dirty="0">
              <a:latin typeface="Arial" charset="0"/>
              <a:ea typeface="ＭＳ Ｐゴシック" charset="-128"/>
              <a:cs typeface="ＭＳ Ｐゴシック" charset="-128"/>
            </a:endParaRPr>
          </a:p>
        </p:txBody>
      </p:sp>
      <p:sp>
        <p:nvSpPr>
          <p:cNvPr id="4" name="Slide Number Placeholder 3"/>
          <p:cNvSpPr>
            <a:spLocks noGrp="1"/>
          </p:cNvSpPr>
          <p:nvPr>
            <p:ph type="sldNum" sz="quarter" idx="10"/>
          </p:nvPr>
        </p:nvSpPr>
        <p:spPr/>
        <p:txBody>
          <a:bodyPr/>
          <a:lstStyle/>
          <a:p>
            <a:fld id="{270700B2-88B9-1642-B8EB-F86842378D04}" type="slidenum">
              <a:rPr lang="en-US" smtClean="0"/>
              <a:t>19</a:t>
            </a:fld>
            <a:endParaRPr lang="en-US"/>
          </a:p>
        </p:txBody>
      </p:sp>
    </p:spTree>
    <p:extLst>
      <p:ext uri="{BB962C8B-B14F-4D97-AF65-F5344CB8AC3E}">
        <p14:creationId xmlns:p14="http://schemas.microsoft.com/office/powerpoint/2010/main" val="425533505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70700B2-88B9-1642-B8EB-F86842378D04}" type="slidenum">
              <a:rPr lang="en-US" smtClean="0"/>
              <a:t>20</a:t>
            </a:fld>
            <a:endParaRPr lang="en-US" dirty="0"/>
          </a:p>
        </p:txBody>
      </p:sp>
    </p:spTree>
    <p:extLst>
      <p:ext uri="{BB962C8B-B14F-4D97-AF65-F5344CB8AC3E}">
        <p14:creationId xmlns:p14="http://schemas.microsoft.com/office/powerpoint/2010/main" val="316210868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On the left we see an exponential growth of the computations per second available for $1K, adjusted for inflation. Given the lower bound of an estimate (see relevant chapter in the Kurzweil’s book” for the calculations per second of organic brains, we see the inevitable eclipse of all human brain power within your lifetimes. Given the exponential growth, note it is a logarithmic scale to boot, even if the estimates are off by a good margin the claim still holds. Not sure if this accounts for the human population growth since this was published but given a 1/7 billion increase the linear growth does not make a dent in the exponential growth.</a:t>
            </a:r>
          </a:p>
          <a:p>
            <a:endParaRPr lang="en-US" dirty="0"/>
          </a:p>
          <a:p>
            <a:r>
              <a:rPr lang="en-US" dirty="0"/>
              <a:t>On the right we see the same growth from the perspective of planet Earth as a calculation power producer machine. The number of significant computing advancing events increasing exponentially is good evidence that the computations/second growth on the left is likely to continue. A look at our class time line wiki also shows this, with many more events being found relevant for this course in more recent years.</a:t>
            </a:r>
          </a:p>
          <a:p>
            <a:endParaRPr lang="en-US" dirty="0"/>
          </a:p>
          <a:p>
            <a:r>
              <a:rPr lang="en-US" dirty="0"/>
              <a:t>Show book if you have it.</a:t>
            </a:r>
          </a:p>
          <a:p>
            <a:endParaRPr lang="en-US" dirty="0"/>
          </a:p>
          <a:p>
            <a:r>
              <a:rPr lang="en-US" dirty="0"/>
              <a:t>This puts it a different way:</a:t>
            </a:r>
          </a:p>
          <a:p>
            <a:pPr eaLnBrk="1" hangingPunct="1"/>
            <a:r>
              <a:rPr lang="en-US" b="1" dirty="0">
                <a:latin typeface="Arial" pitchFamily="-109" charset="0"/>
                <a:ea typeface="ＭＳ Ｐゴシック" pitchFamily="-109" charset="-128"/>
                <a:cs typeface="ＭＳ Ｐゴシック" pitchFamily="-109" charset="-128"/>
              </a:rPr>
              <a:t>Show Epic Rap Battles of History: Steve Jobs vs. Bill Gates (2013) (If class ok with crude lyrics) (2:47)</a:t>
            </a:r>
          </a:p>
          <a:p>
            <a:pPr eaLnBrk="1" hangingPunct="1"/>
            <a:r>
              <a:rPr lang="en-US" dirty="0">
                <a:latin typeface="Arial" pitchFamily="-109" charset="0"/>
                <a:ea typeface="ＭＳ Ｐゴシック" pitchFamily="-109" charset="-128"/>
                <a:cs typeface="ＭＳ Ｐゴシック" pitchFamily="-109" charset="-128"/>
              </a:rPr>
              <a:t>https://</a:t>
            </a:r>
            <a:r>
              <a:rPr lang="en-US" dirty="0" err="1">
                <a:latin typeface="Arial" pitchFamily="-109" charset="0"/>
                <a:ea typeface="ＭＳ Ｐゴシック" pitchFamily="-109" charset="-128"/>
                <a:cs typeface="ＭＳ Ｐゴシック" pitchFamily="-109" charset="-128"/>
              </a:rPr>
              <a:t>www.youtube.com</a:t>
            </a:r>
            <a:r>
              <a:rPr lang="en-US" dirty="0">
                <a:latin typeface="Arial" pitchFamily="-109" charset="0"/>
                <a:ea typeface="ＭＳ Ｐゴシック" pitchFamily="-109" charset="-128"/>
                <a:cs typeface="ＭＳ Ｐゴシック" pitchFamily="-109" charset="-128"/>
              </a:rPr>
              <a:t>/</a:t>
            </a:r>
            <a:r>
              <a:rPr lang="en-US" dirty="0" err="1">
                <a:latin typeface="Arial" pitchFamily="-109" charset="0"/>
                <a:ea typeface="ＭＳ Ｐゴシック" pitchFamily="-109" charset="-128"/>
                <a:cs typeface="ＭＳ Ｐゴシック" pitchFamily="-109" charset="-128"/>
              </a:rPr>
              <a:t>watch?v</a:t>
            </a:r>
            <a:r>
              <a:rPr lang="en-US" dirty="0">
                <a:latin typeface="Arial" pitchFamily="-109" charset="0"/>
                <a:ea typeface="ＭＳ Ｐゴシック" pitchFamily="-109" charset="-128"/>
                <a:cs typeface="ＭＳ Ｐゴシック" pitchFamily="-109" charset="-128"/>
              </a:rPr>
              <a:t>=njos57IJf-0</a:t>
            </a:r>
          </a:p>
          <a:p>
            <a:endParaRPr lang="en-US" dirty="0"/>
          </a:p>
          <a:p>
            <a:r>
              <a:rPr lang="en-US" dirty="0"/>
              <a:t>Things of note from general knowledge and </a:t>
            </a:r>
            <a:r>
              <a:rPr lang="en-US" sz="1200" kern="1200" dirty="0">
                <a:solidFill>
                  <a:schemeClr val="tx1"/>
                </a:solidFill>
                <a:effectLst/>
                <a:latin typeface="+mn-lt"/>
                <a:ea typeface="+mn-ea"/>
                <a:cs typeface="+mn-cs"/>
              </a:rPr>
              <a:t>https://</a:t>
            </a:r>
            <a:r>
              <a:rPr lang="en-US" sz="1200" kern="1200" dirty="0" err="1">
                <a:solidFill>
                  <a:schemeClr val="tx1"/>
                </a:solidFill>
                <a:effectLst/>
                <a:latin typeface="+mn-lt"/>
                <a:ea typeface="+mn-ea"/>
                <a:cs typeface="+mn-cs"/>
              </a:rPr>
              <a:t>epicrapbattlesofhistory.fandom.com</a:t>
            </a:r>
            <a:r>
              <a:rPr lang="en-US" sz="1200" kern="1200" dirty="0">
                <a:solidFill>
                  <a:schemeClr val="tx1"/>
                </a:solidFill>
                <a:effectLst/>
                <a:latin typeface="+mn-lt"/>
                <a:ea typeface="+mn-ea"/>
                <a:cs typeface="+mn-cs"/>
              </a:rPr>
              <a:t>/wiki/</a:t>
            </a:r>
            <a:r>
              <a:rPr lang="en-US" sz="1200" kern="1200" dirty="0" err="1">
                <a:solidFill>
                  <a:schemeClr val="tx1"/>
                </a:solidFill>
                <a:effectLst/>
                <a:latin typeface="+mn-lt"/>
                <a:ea typeface="+mn-ea"/>
                <a:cs typeface="+mn-cs"/>
              </a:rPr>
              <a:t>Steve_Jobs_vs_Bill_Gates</a:t>
            </a:r>
            <a:r>
              <a:rPr lang="en-US" sz="1200" kern="1200" dirty="0">
                <a:solidFill>
                  <a:schemeClr val="tx1"/>
                </a:solidFill>
                <a:effectLst/>
                <a:latin typeface="+mn-lt"/>
                <a:ea typeface="+mn-ea"/>
                <a:cs typeface="+mn-cs"/>
              </a:rPr>
              <a:t>/</a:t>
            </a:r>
            <a:r>
              <a:rPr lang="en-US" sz="1200" kern="1200" dirty="0" err="1">
                <a:solidFill>
                  <a:schemeClr val="tx1"/>
                </a:solidFill>
                <a:effectLst/>
                <a:latin typeface="+mn-lt"/>
                <a:ea typeface="+mn-ea"/>
                <a:cs typeface="+mn-cs"/>
              </a:rPr>
              <a:t>Rap_Meanings</a:t>
            </a:r>
            <a:endParaRPr lang="en-US" sz="1200" kern="1200" dirty="0">
              <a:solidFill>
                <a:schemeClr val="tx1"/>
              </a:solidFill>
              <a:effectLst/>
              <a:latin typeface="+mn-lt"/>
              <a:ea typeface="+mn-ea"/>
              <a:cs typeface="+mn-cs"/>
            </a:endParaRPr>
          </a:p>
          <a:p>
            <a:pPr marL="171450" indent="-171450">
              <a:buFont typeface="Arial" panose="020B0604020202020204" pitchFamily="34" charset="0"/>
              <a:buChar char="•"/>
            </a:pPr>
            <a:r>
              <a:rPr lang="en-US" sz="1200" kern="1200" dirty="0">
                <a:solidFill>
                  <a:schemeClr val="tx1"/>
                </a:solidFill>
                <a:effectLst/>
                <a:latin typeface="+mn-lt"/>
                <a:ea typeface="+mn-ea"/>
                <a:cs typeface="+mn-cs"/>
              </a:rPr>
              <a:t>Numerous references to Steve Jobs’ personality, often a hinderance to business</a:t>
            </a:r>
          </a:p>
          <a:p>
            <a:pPr marL="171450" indent="-171450">
              <a:buFont typeface="Arial" panose="020B0604020202020204" pitchFamily="34" charset="0"/>
              <a:buChar char="•"/>
            </a:pPr>
            <a:r>
              <a:rPr lang="en-US" sz="1200" kern="1200" dirty="0">
                <a:solidFill>
                  <a:schemeClr val="tx1"/>
                </a:solidFill>
                <a:effectLst/>
                <a:latin typeface="+mn-lt"/>
                <a:ea typeface="+mn-ea"/>
                <a:cs typeface="+mn-cs"/>
              </a:rPr>
              <a:t>Notes transformative effect of Apple products on every day life</a:t>
            </a:r>
          </a:p>
          <a:p>
            <a:pPr marL="171450" indent="-171450">
              <a:buFont typeface="Arial" panose="020B0604020202020204" pitchFamily="34" charset="0"/>
              <a:buChar char="•"/>
            </a:pPr>
            <a:r>
              <a:rPr lang="en-US" sz="1200" kern="1200" dirty="0">
                <a:solidFill>
                  <a:schemeClr val="tx1"/>
                </a:solidFill>
                <a:effectLst/>
                <a:latin typeface="+mn-lt"/>
                <a:ea typeface="+mn-ea"/>
                <a:cs typeface="+mn-cs"/>
              </a:rPr>
              <a:t>Gates would have been 27 by the time Apple hit Fortune 500 list</a:t>
            </a:r>
          </a:p>
          <a:p>
            <a:pPr marL="171450" indent="-171450">
              <a:buFont typeface="Arial" panose="020B0604020202020204" pitchFamily="34" charset="0"/>
              <a:buChar char="•"/>
            </a:pPr>
            <a:r>
              <a:rPr lang="en-US" sz="1200" kern="1200" dirty="0">
                <a:solidFill>
                  <a:schemeClr val="tx1"/>
                </a:solidFill>
                <a:effectLst/>
                <a:latin typeface="+mn-lt"/>
                <a:ea typeface="+mn-ea"/>
                <a:cs typeface="+mn-cs"/>
              </a:rPr>
              <a:t>Apple </a:t>
            </a:r>
            <a:r>
              <a:rPr lang="en-US" sz="1200" kern="1200" dirty="0" err="1">
                <a:solidFill>
                  <a:schemeClr val="tx1"/>
                </a:solidFill>
                <a:effectLst/>
                <a:latin typeface="+mn-lt"/>
                <a:ea typeface="+mn-ea"/>
                <a:cs typeface="+mn-cs"/>
              </a:rPr>
              <a:t>Iie</a:t>
            </a:r>
            <a:r>
              <a:rPr lang="en-US" sz="1200" kern="1200" dirty="0">
                <a:solidFill>
                  <a:schemeClr val="tx1"/>
                </a:solidFill>
                <a:effectLst/>
                <a:latin typeface="+mn-lt"/>
                <a:ea typeface="+mn-ea"/>
                <a:cs typeface="+mn-cs"/>
              </a:rPr>
              <a:t> – Apple too easy</a:t>
            </a:r>
          </a:p>
          <a:p>
            <a:pPr marL="171450" indent="-171450">
              <a:buFont typeface="Arial" panose="020B0604020202020204" pitchFamily="34" charset="0"/>
              <a:buChar char="•"/>
            </a:pPr>
            <a:r>
              <a:rPr lang="en-US" sz="1200" kern="1200" dirty="0">
                <a:solidFill>
                  <a:schemeClr val="tx1"/>
                </a:solidFill>
                <a:effectLst/>
                <a:latin typeface="+mn-lt"/>
                <a:ea typeface="+mn-ea"/>
                <a:cs typeface="+mn-cs"/>
              </a:rPr>
              <a:t>Melinda developed MS Bob GUI overlay for Windows 3.1</a:t>
            </a:r>
          </a:p>
          <a:p>
            <a:pPr marL="171450" indent="-171450">
              <a:buFont typeface="Arial" panose="020B0604020202020204" pitchFamily="34" charset="0"/>
              <a:buChar char="•"/>
            </a:pPr>
            <a:r>
              <a:rPr lang="en-US" sz="1200" kern="1200" dirty="0">
                <a:solidFill>
                  <a:schemeClr val="tx1"/>
                </a:solidFill>
                <a:effectLst/>
                <a:latin typeface="+mn-lt"/>
                <a:ea typeface="+mn-ea"/>
                <a:cs typeface="+mn-cs"/>
              </a:rPr>
              <a:t>Jobs need to run some BASIC programs</a:t>
            </a:r>
          </a:p>
          <a:p>
            <a:pPr marL="171450" indent="-171450">
              <a:buFont typeface="Arial" panose="020B0604020202020204" pitchFamily="34" charset="0"/>
              <a:buChar char="•"/>
            </a:pPr>
            <a:r>
              <a:rPr lang="en-US" sz="1200" kern="1200" dirty="0">
                <a:solidFill>
                  <a:schemeClr val="tx1"/>
                </a:solidFill>
                <a:effectLst/>
                <a:latin typeface="+mn-lt"/>
                <a:ea typeface="+mn-ea"/>
                <a:cs typeface="+mn-cs"/>
              </a:rPr>
              <a:t>Microsoft - portmanteau of “Microprocessor Software”</a:t>
            </a:r>
          </a:p>
          <a:p>
            <a:pPr marL="171450" indent="-171450">
              <a:buFont typeface="Arial" panose="020B0604020202020204" pitchFamily="34" charset="0"/>
              <a:buChar char="•"/>
            </a:pPr>
            <a:r>
              <a:rPr lang="en-US" sz="1200" kern="1200" dirty="0" err="1">
                <a:solidFill>
                  <a:schemeClr val="tx1"/>
                </a:solidFill>
                <a:effectLst/>
                <a:latin typeface="+mn-lt"/>
                <a:ea typeface="+mn-ea"/>
                <a:cs typeface="+mn-cs"/>
              </a:rPr>
              <a:t>SBBoD</a:t>
            </a:r>
            <a:r>
              <a:rPr lang="en-US" sz="1200" kern="1200" dirty="0">
                <a:solidFill>
                  <a:schemeClr val="tx1"/>
                </a:solidFill>
                <a:effectLst/>
                <a:latin typeface="+mn-lt"/>
                <a:ea typeface="+mn-ea"/>
                <a:cs typeface="+mn-cs"/>
              </a:rPr>
              <a:t> – Spinning Beach Ball Of Death – just as dreaded as the Windows hourglass</a:t>
            </a:r>
          </a:p>
          <a:p>
            <a:pPr marL="171450" indent="-171450">
              <a:buFont typeface="Arial" panose="020B0604020202020204" pitchFamily="34" charset="0"/>
              <a:buChar char="•"/>
            </a:pPr>
            <a:r>
              <a:rPr lang="en-US" sz="1200" kern="1200" dirty="0">
                <a:solidFill>
                  <a:schemeClr val="tx1"/>
                </a:solidFill>
                <a:effectLst/>
                <a:latin typeface="+mn-lt"/>
                <a:ea typeface="+mn-ea"/>
                <a:cs typeface="+mn-cs"/>
              </a:rPr>
              <a:t>TODO: How much was Gates donating at time of battle?</a:t>
            </a:r>
          </a:p>
          <a:p>
            <a:pPr marL="171450" indent="-171450">
              <a:buFont typeface="Arial" panose="020B0604020202020204" pitchFamily="34" charset="0"/>
              <a:buChar char="•"/>
            </a:pPr>
            <a:r>
              <a:rPr lang="en-US" sz="1200" kern="1200" dirty="0">
                <a:solidFill>
                  <a:schemeClr val="tx1"/>
                </a:solidFill>
                <a:effectLst/>
                <a:latin typeface="+mn-lt"/>
                <a:ea typeface="+mn-ea"/>
                <a:cs typeface="+mn-cs"/>
              </a:rPr>
              <a:t>Apple and Microsoft roughly equivalent worth at time of battle (TODO: how much?)</a:t>
            </a:r>
          </a:p>
          <a:p>
            <a:pPr marL="171450" indent="-171450">
              <a:buFont typeface="Arial" panose="020B0604020202020204" pitchFamily="34" charset="0"/>
              <a:buChar char="•"/>
            </a:pPr>
            <a:r>
              <a:rPr lang="en-US" sz="1200" kern="1200" dirty="0">
                <a:solidFill>
                  <a:schemeClr val="tx1"/>
                </a:solidFill>
                <a:effectLst/>
                <a:latin typeface="+mn-lt"/>
                <a:ea typeface="+mn-ea"/>
                <a:cs typeface="+mn-cs"/>
              </a:rPr>
              <a:t>“</a:t>
            </a:r>
            <a:r>
              <a:rPr lang="en-US" sz="1200" kern="1200" dirty="0" err="1">
                <a:solidFill>
                  <a:schemeClr val="tx1"/>
                </a:solidFill>
                <a:effectLst/>
                <a:latin typeface="+mn-lt"/>
                <a:ea typeface="+mn-ea"/>
                <a:cs typeface="+mn-cs"/>
              </a:rPr>
              <a:t>pwn</a:t>
            </a:r>
            <a:r>
              <a:rPr lang="en-US" sz="1200" kern="1200" dirty="0">
                <a:solidFill>
                  <a:schemeClr val="tx1"/>
                </a:solidFill>
                <a:effectLst/>
                <a:latin typeface="+mn-lt"/>
                <a:ea typeface="+mn-ea"/>
                <a:cs typeface="+mn-cs"/>
              </a:rPr>
              <a:t>” common mistyping of “own” with “o” and “p” being adjacent on QWERTY keyboards</a:t>
            </a:r>
          </a:p>
          <a:p>
            <a:pPr marL="171450" indent="-171450">
              <a:buFont typeface="Arial" panose="020B0604020202020204" pitchFamily="34" charset="0"/>
              <a:buChar char="•"/>
            </a:pPr>
            <a:r>
              <a:rPr lang="en-US" sz="1200" kern="1200" dirty="0">
                <a:solidFill>
                  <a:schemeClr val="tx1"/>
                </a:solidFill>
                <a:effectLst/>
                <a:latin typeface="+mn-lt"/>
                <a:ea typeface="+mn-ea"/>
                <a:cs typeface="+mn-cs"/>
              </a:rPr>
              <a:t>Does the stereotypical creative, recreational, individual empowering use of Apple products and business use of Windows machine still hold?</a:t>
            </a:r>
          </a:p>
          <a:p>
            <a:pPr marL="171450" indent="-171450">
              <a:buFont typeface="Arial" panose="020B0604020202020204" pitchFamily="34" charset="0"/>
              <a:buChar char="•"/>
            </a:pPr>
            <a:r>
              <a:rPr lang="en-US" sz="1200" kern="1200" dirty="0">
                <a:solidFill>
                  <a:schemeClr val="tx1"/>
                </a:solidFill>
                <a:effectLst/>
                <a:latin typeface="+mn-lt"/>
                <a:ea typeface="+mn-ea"/>
                <a:cs typeface="+mn-cs"/>
              </a:rPr>
              <a:t>Jobs/Apple build off of Xerox PARC and Wozniak often in background with Jobs out front</a:t>
            </a:r>
          </a:p>
          <a:p>
            <a:pPr marL="171450" indent="-171450">
              <a:buFont typeface="Arial" panose="020B0604020202020204" pitchFamily="34" charset="0"/>
              <a:buChar char="•"/>
            </a:pPr>
            <a:r>
              <a:rPr lang="en-US" sz="1200" kern="1200" dirty="0">
                <a:solidFill>
                  <a:schemeClr val="tx1"/>
                </a:solidFill>
                <a:effectLst/>
                <a:latin typeface="+mn-lt"/>
                <a:ea typeface="+mn-ea"/>
                <a:cs typeface="+mn-cs"/>
              </a:rPr>
              <a:t>1988 and subsequent lawsuits of GUI copyright infringement and apple logo</a:t>
            </a:r>
          </a:p>
          <a:p>
            <a:pPr marL="171450" indent="-171450">
              <a:buFont typeface="Arial" panose="020B0604020202020204" pitchFamily="34" charset="0"/>
              <a:buChar char="•"/>
            </a:pPr>
            <a:r>
              <a:rPr lang="en-US" sz="1200" kern="1200" dirty="0">
                <a:solidFill>
                  <a:schemeClr val="tx1"/>
                </a:solidFill>
                <a:effectLst/>
                <a:latin typeface="+mn-lt"/>
                <a:ea typeface="+mn-ea"/>
                <a:cs typeface="+mn-cs"/>
              </a:rPr>
              <a:t>Open system vs. closed and economic advantage</a:t>
            </a:r>
          </a:p>
          <a:p>
            <a:pPr marL="171450" indent="-171450">
              <a:buFont typeface="Arial" panose="020B0604020202020204" pitchFamily="34" charset="0"/>
              <a:buChar char="•"/>
            </a:pPr>
            <a:r>
              <a:rPr lang="en-US" sz="1200" kern="1200" dirty="0">
                <a:solidFill>
                  <a:schemeClr val="tx1"/>
                </a:solidFill>
                <a:effectLst/>
                <a:latin typeface="+mn-lt"/>
                <a:ea typeface="+mn-ea"/>
                <a:cs typeface="+mn-cs"/>
              </a:rPr>
              <a:t>Claim Apple less malware vulnerable largely due to being a smaller target, as market share grew so did targeted malware</a:t>
            </a:r>
          </a:p>
          <a:p>
            <a:pPr marL="171450" indent="-171450">
              <a:buFont typeface="Arial" panose="020B0604020202020204" pitchFamily="34" charset="0"/>
              <a:buChar char="•"/>
            </a:pPr>
            <a:r>
              <a:rPr lang="en-US" sz="1200" kern="1200" dirty="0">
                <a:solidFill>
                  <a:schemeClr val="tx1"/>
                </a:solidFill>
                <a:effectLst/>
                <a:latin typeface="+mn-lt"/>
                <a:ea typeface="+mn-ea"/>
                <a:cs typeface="+mn-cs"/>
              </a:rPr>
              <a:t>Apple products still more expensive until you compare higher end capabilities/capacities</a:t>
            </a:r>
          </a:p>
          <a:p>
            <a:pPr marL="171450" indent="-171450">
              <a:buFont typeface="Arial" panose="020B0604020202020204" pitchFamily="34" charset="0"/>
              <a:buChar char="•"/>
            </a:pPr>
            <a:r>
              <a:rPr lang="en-US" sz="1200" kern="1200" dirty="0">
                <a:solidFill>
                  <a:schemeClr val="tx1"/>
                </a:solidFill>
                <a:effectLst/>
                <a:latin typeface="+mn-lt"/>
                <a:ea typeface="+mn-ea"/>
                <a:cs typeface="+mn-cs"/>
              </a:rPr>
              <a:t>PC – Pancreatic Cancer</a:t>
            </a:r>
          </a:p>
          <a:p>
            <a:pPr marL="171450" indent="-171450">
              <a:buFont typeface="Arial" panose="020B0604020202020204" pitchFamily="34" charset="0"/>
              <a:buChar char="•"/>
            </a:pPr>
            <a:r>
              <a:rPr lang="en-US" dirty="0"/>
              <a:t>2001: A Space Odyssey</a:t>
            </a:r>
            <a:r>
              <a:rPr lang="en-US" i="1" dirty="0"/>
              <a:t>, in which it originally said, "I'm sorry, Dave. I'm afraid I can't do that," HAL 9000</a:t>
            </a:r>
          </a:p>
          <a:p>
            <a:pPr marL="171450" indent="-171450">
              <a:buFont typeface="Arial" panose="020B0604020202020204" pitchFamily="34" charset="0"/>
              <a:buChar char="•"/>
            </a:pPr>
            <a:r>
              <a:rPr lang="en-US" sz="1200" kern="1200" dirty="0">
                <a:solidFill>
                  <a:schemeClr val="tx1"/>
                </a:solidFill>
                <a:effectLst/>
                <a:latin typeface="+mn-lt"/>
                <a:ea typeface="+mn-ea"/>
                <a:cs typeface="+mn-cs"/>
              </a:rPr>
              <a:t>In context of this class, see history in Kurzweil’s graphs</a:t>
            </a:r>
          </a:p>
          <a:p>
            <a:pPr marL="171450" indent="-171450">
              <a:buFont typeface="Arial" panose="020B0604020202020204" pitchFamily="34" charset="0"/>
              <a:buChar char="•"/>
            </a:pPr>
            <a:r>
              <a:rPr lang="en-US" sz="1200" kern="1200" dirty="0">
                <a:solidFill>
                  <a:schemeClr val="tx1"/>
                </a:solidFill>
                <a:effectLst/>
                <a:latin typeface="+mn-lt"/>
                <a:ea typeface="+mn-ea"/>
                <a:cs typeface="+mn-cs"/>
              </a:rPr>
              <a:t>IMB Deep Blue (chess), IBM Watson (Jeopardy), HAL beats a crew member at chess</a:t>
            </a:r>
          </a:p>
          <a:p>
            <a:pPr marL="171450" indent="-171450">
              <a:buFont typeface="Arial" panose="020B0604020202020204" pitchFamily="34" charset="0"/>
              <a:buChar char="•"/>
            </a:pPr>
            <a:r>
              <a:rPr lang="en-US" i="1" dirty="0"/>
              <a:t>When being shutdown HAL began singing "Daisy Bell" (aka "A Bicycle Built for Two"), as it was the first song that he learned. HAL never understood the concept of sleeping, so thought he was dying, so he possibly plans to actually kill Bill. The song was also the first song "sung" by a computer in real life—an IBM 7094 in 1961. Arthur C. Clarke, author of </a:t>
            </a:r>
            <a:r>
              <a:rPr lang="en-US" dirty="0"/>
              <a:t>2001: A Space Odyssey</a:t>
            </a:r>
            <a:r>
              <a:rPr lang="en-US" i="1" dirty="0"/>
              <a:t>, was at the demo event and drew HAL from that.</a:t>
            </a:r>
          </a:p>
          <a:p>
            <a:pPr marL="171450" indent="-171450">
              <a:buFont typeface="Arial" panose="020B0604020202020204" pitchFamily="34" charset="0"/>
              <a:buChar char="•"/>
            </a:pPr>
            <a:r>
              <a:rPr lang="en-US" sz="1200" kern="1200" dirty="0">
                <a:solidFill>
                  <a:schemeClr val="tx1"/>
                </a:solidFill>
                <a:effectLst/>
                <a:latin typeface="+mn-lt"/>
                <a:ea typeface="+mn-ea"/>
                <a:cs typeface="+mn-cs"/>
              </a:rPr>
              <a:t>Socket I see as a move into robotics in addition to moving out of human control</a:t>
            </a:r>
          </a:p>
          <a:p>
            <a:pPr marL="171450" indent="-171450">
              <a:buFont typeface="Arial" panose="020B0604020202020204" pitchFamily="34" charset="0"/>
              <a:buChar char="•"/>
            </a:pPr>
            <a:r>
              <a:rPr lang="en-US" sz="1200" kern="1200" dirty="0">
                <a:solidFill>
                  <a:schemeClr val="tx1"/>
                </a:solidFill>
                <a:effectLst/>
                <a:latin typeface="+mn-lt"/>
                <a:ea typeface="+mn-ea"/>
                <a:cs typeface="+mn-cs"/>
              </a:rPr>
              <a:t>Ubiquitous computing and accidental emergent behaviors could result in sentient machines even if we don’t try to build one</a:t>
            </a:r>
          </a:p>
          <a:p>
            <a:pPr marL="171450" indent="-171450">
              <a:buFont typeface="Arial" panose="020B0604020202020204" pitchFamily="34" charset="0"/>
              <a:buChar char="•"/>
            </a:pPr>
            <a:r>
              <a:rPr lang="en-US" sz="1200" kern="1200" dirty="0">
                <a:solidFill>
                  <a:schemeClr val="tx1"/>
                </a:solidFill>
                <a:effectLst/>
                <a:latin typeface="+mn-lt"/>
                <a:ea typeface="+mn-ea"/>
                <a:cs typeface="+mn-cs"/>
              </a:rPr>
              <a:t>Cortex, see left graph again</a:t>
            </a:r>
          </a:p>
          <a:p>
            <a:pPr marL="171450" indent="-171450">
              <a:buFont typeface="Arial" panose="020B0604020202020204" pitchFamily="34" charset="0"/>
              <a:buChar char="•"/>
            </a:pPr>
            <a:r>
              <a:rPr lang="en-US" sz="1200" kern="1200" dirty="0">
                <a:solidFill>
                  <a:schemeClr val="tx1"/>
                </a:solidFill>
                <a:effectLst/>
                <a:latin typeface="+mn-lt"/>
                <a:ea typeface="+mn-ea"/>
                <a:cs typeface="+mn-cs"/>
              </a:rPr>
              <a:t>TODO: systems currently passing the Turing Test?</a:t>
            </a:r>
          </a:p>
          <a:p>
            <a:pPr marL="171450" indent="-171450">
              <a:buFont typeface="Arial" panose="020B0604020202020204" pitchFamily="34" charset="0"/>
              <a:buChar char="•"/>
            </a:pPr>
            <a:r>
              <a:rPr lang="en-US" sz="1200" kern="1200" dirty="0">
                <a:solidFill>
                  <a:schemeClr val="tx1"/>
                </a:solidFill>
                <a:effectLst/>
                <a:latin typeface="+mn-lt"/>
                <a:ea typeface="+mn-ea"/>
                <a:cs typeface="+mn-cs"/>
              </a:rPr>
              <a:t>See Linux/GNU in IP chapter of test book</a:t>
            </a:r>
          </a:p>
          <a:p>
            <a:pPr marL="171450" indent="-171450">
              <a:buFont typeface="Arial" panose="020B0604020202020204" pitchFamily="34" charset="0"/>
              <a:buChar char="•"/>
            </a:pPr>
            <a:r>
              <a:rPr lang="en-US" sz="1200" kern="1200" dirty="0">
                <a:solidFill>
                  <a:schemeClr val="tx1"/>
                </a:solidFill>
                <a:effectLst/>
                <a:latin typeface="+mn-lt"/>
                <a:ea typeface="+mn-ea"/>
                <a:cs typeface="+mn-cs"/>
              </a:rPr>
              <a:t>17 lines SCO claimed stolen from SCO UNIX in Linux kernel, HAL delivered 17 lines of rap so far</a:t>
            </a:r>
          </a:p>
          <a:p>
            <a:pPr marL="171450" indent="-171450">
              <a:buFont typeface="Arial" panose="020B0604020202020204" pitchFamily="34" charset="0"/>
              <a:buChar char="•"/>
            </a:pPr>
            <a:r>
              <a:rPr lang="en-US" sz="1200" kern="1200" dirty="0">
                <a:solidFill>
                  <a:schemeClr val="tx1"/>
                </a:solidFill>
                <a:effectLst/>
                <a:latin typeface="+mn-lt"/>
                <a:ea typeface="+mn-ea"/>
                <a:cs typeface="+mn-cs"/>
              </a:rPr>
              <a:t>Apple :Think Different” slogan, Babbage’s Difference machine</a:t>
            </a:r>
          </a:p>
          <a:p>
            <a:pPr marL="171450" indent="-171450">
              <a:buFont typeface="Arial" panose="020B0604020202020204" pitchFamily="34" charset="0"/>
              <a:buChar char="•"/>
            </a:pPr>
            <a:r>
              <a:rPr lang="en-US" sz="1200" kern="1200" dirty="0">
                <a:solidFill>
                  <a:schemeClr val="tx1"/>
                </a:solidFill>
                <a:effectLst/>
                <a:latin typeface="+mn-lt"/>
                <a:ea typeface="+mn-ea"/>
                <a:cs typeface="+mn-cs"/>
              </a:rPr>
              <a:t>Windows Vista (2007), Terminator 2 movie</a:t>
            </a:r>
          </a:p>
          <a:p>
            <a:endParaRPr lang="en-US" dirty="0"/>
          </a:p>
          <a:p>
            <a:r>
              <a:rPr lang="en-US" b="1" i="1" dirty="0"/>
              <a:t>The Singularity Is Near: When Humans Transcend Biology, Ray Kurzweil, Viking, 2005</a:t>
            </a:r>
            <a:endParaRPr lang="en-US" dirty="0"/>
          </a:p>
          <a:p>
            <a:endParaRPr lang="en-US" dirty="0"/>
          </a:p>
          <a:p>
            <a:pPr marL="0" marR="0" indent="0" algn="l" defTabSz="457200" rtl="0" eaLnBrk="1" fontAlgn="auto" latinLnBrk="0" hangingPunct="1">
              <a:lnSpc>
                <a:spcPct val="100000"/>
              </a:lnSpc>
              <a:spcBef>
                <a:spcPts val="0"/>
              </a:spcBef>
              <a:spcAft>
                <a:spcPts val="0"/>
              </a:spcAft>
              <a:buClrTx/>
              <a:buSzTx/>
              <a:buFontTx/>
              <a:buNone/>
              <a:tabLst/>
              <a:defRPr/>
            </a:pPr>
            <a:r>
              <a:rPr lang="en-US" dirty="0"/>
              <a:t>[1] "</a:t>
            </a:r>
            <a:r>
              <a:rPr lang="en-US" dirty="0" err="1"/>
              <a:t>PPTExponentialGrowthof</a:t>
            </a:r>
            <a:r>
              <a:rPr lang="en-US" dirty="0"/>
              <a:t> Computing" by </a:t>
            </a:r>
            <a:r>
              <a:rPr lang="en-US" dirty="0" err="1"/>
              <a:t>Coutesy</a:t>
            </a:r>
            <a:r>
              <a:rPr lang="en-US" dirty="0"/>
              <a:t> of Ray </a:t>
            </a:r>
            <a:r>
              <a:rPr lang="en-US" dirty="0" err="1"/>
              <a:t>Kurzweil</a:t>
            </a:r>
            <a:r>
              <a:rPr lang="en-US" dirty="0"/>
              <a:t> and </a:t>
            </a:r>
            <a:r>
              <a:rPr lang="en-US" dirty="0" err="1"/>
              <a:t>Kurzweil</a:t>
            </a:r>
            <a:r>
              <a:rPr lang="en-US" dirty="0"/>
              <a:t> Technologies, Inc. - </a:t>
            </a:r>
            <a:r>
              <a:rPr lang="en-US" dirty="0" err="1"/>
              <a:t>en:PPTExponentialGrowthof_Computing.jpg</a:t>
            </a:r>
            <a:r>
              <a:rPr lang="en-US" dirty="0"/>
              <a:t>. Licensed under CC BY 1.0 via Wikimedia Commons, 2005 - http://</a:t>
            </a:r>
            <a:r>
              <a:rPr lang="en-US" dirty="0" err="1"/>
              <a:t>commons.wikimedia.org</a:t>
            </a:r>
            <a:r>
              <a:rPr lang="en-US" dirty="0"/>
              <a:t>/wiki/</a:t>
            </a:r>
            <a:r>
              <a:rPr lang="en-US" dirty="0" err="1"/>
              <a:t>File:PPTExponentialGrowthof_Computing.jpg</a:t>
            </a:r>
            <a:r>
              <a:rPr lang="en-US" dirty="0"/>
              <a:t>#/media/</a:t>
            </a:r>
            <a:r>
              <a:rPr lang="en-US" dirty="0" err="1"/>
              <a:t>File:PPTExponentialGrowthof_Computing.jpg</a:t>
            </a:r>
            <a:endParaRPr lang="en-US" dirty="0"/>
          </a:p>
          <a:p>
            <a:endParaRPr lang="en-US" dirty="0"/>
          </a:p>
          <a:p>
            <a:r>
              <a:rPr lang="en-US" dirty="0"/>
              <a:t>[2]</a:t>
            </a:r>
            <a:r>
              <a:rPr lang="en-US" baseline="0" dirty="0"/>
              <a:t> </a:t>
            </a:r>
            <a:r>
              <a:rPr lang="en-US" dirty="0"/>
              <a:t>"</a:t>
            </a:r>
            <a:r>
              <a:rPr lang="en-US" dirty="0" err="1"/>
              <a:t>PPTCountdowntoSingularityLinear</a:t>
            </a:r>
            <a:r>
              <a:rPr lang="en-US" dirty="0"/>
              <a:t>" by </a:t>
            </a:r>
            <a:r>
              <a:rPr lang="en-US" dirty="0" err="1"/>
              <a:t>Coutesy</a:t>
            </a:r>
            <a:r>
              <a:rPr lang="en-US" dirty="0"/>
              <a:t> of Ray </a:t>
            </a:r>
            <a:r>
              <a:rPr lang="en-US" dirty="0" err="1"/>
              <a:t>Kurzweil</a:t>
            </a:r>
            <a:r>
              <a:rPr lang="en-US" dirty="0"/>
              <a:t> and </a:t>
            </a:r>
            <a:r>
              <a:rPr lang="en-US" dirty="0" err="1"/>
              <a:t>Kurzweil</a:t>
            </a:r>
            <a:r>
              <a:rPr lang="en-US" dirty="0"/>
              <a:t> Technologies, Inc. - </a:t>
            </a:r>
            <a:r>
              <a:rPr lang="en-US" dirty="0" err="1"/>
              <a:t>en:PPTCountdowntoSingularityLinear.jpg</a:t>
            </a:r>
            <a:r>
              <a:rPr lang="en-US" dirty="0"/>
              <a:t>. Licensed under CC BY 1.0 via Wikimedia Commons, 2005 - http://</a:t>
            </a:r>
            <a:r>
              <a:rPr lang="en-US" dirty="0" err="1"/>
              <a:t>commons.wikimedia.org</a:t>
            </a:r>
            <a:r>
              <a:rPr lang="en-US" dirty="0"/>
              <a:t>/wiki/</a:t>
            </a:r>
            <a:r>
              <a:rPr lang="en-US" dirty="0" err="1"/>
              <a:t>File:PPTCountdowntoSingularityLinear.jpg</a:t>
            </a:r>
            <a:r>
              <a:rPr lang="en-US" dirty="0"/>
              <a:t>#/media/</a:t>
            </a:r>
            <a:r>
              <a:rPr lang="en-US" dirty="0" err="1"/>
              <a:t>File:PPTCountdowntoSingularityLinear.jpg</a:t>
            </a:r>
            <a:endParaRPr lang="en-US" dirty="0"/>
          </a:p>
        </p:txBody>
      </p:sp>
      <p:sp>
        <p:nvSpPr>
          <p:cNvPr id="4" name="Slide Number Placeholder 3"/>
          <p:cNvSpPr>
            <a:spLocks noGrp="1"/>
          </p:cNvSpPr>
          <p:nvPr>
            <p:ph type="sldNum" sz="quarter" idx="10"/>
          </p:nvPr>
        </p:nvSpPr>
        <p:spPr/>
        <p:txBody>
          <a:bodyPr/>
          <a:lstStyle/>
          <a:p>
            <a:fld id="{270700B2-88B9-1642-B8EB-F86842378D04}" type="slidenum">
              <a:rPr lang="en-US" smtClean="0"/>
              <a:t>2</a:t>
            </a:fld>
            <a:endParaRPr lang="en-US"/>
          </a:p>
        </p:txBody>
      </p:sp>
    </p:spTree>
    <p:extLst>
      <p:ext uri="{BB962C8B-B14F-4D97-AF65-F5344CB8AC3E}">
        <p14:creationId xmlns:p14="http://schemas.microsoft.com/office/powerpoint/2010/main" val="39125728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dirty="0"/>
              <a:t>Hide if N/A</a:t>
            </a:r>
          </a:p>
          <a:p>
            <a:pPr marL="0" marR="0" indent="0" algn="l" defTabSz="4572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dirty="0"/>
          </a:p>
          <a:p>
            <a:pPr marL="0" marR="0" indent="0" algn="l" defTabSz="4572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dirty="0"/>
              <a:t>Common Reminders:</a:t>
            </a:r>
          </a:p>
          <a:p>
            <a:pPr marL="171450" marR="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Email Etiquette – thoughts?</a:t>
            </a:r>
          </a:p>
          <a:p>
            <a:pPr marL="171450" marR="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Extra credit for identifying extra credit opportunities requires you complete the extra credit assignment</a:t>
            </a:r>
          </a:p>
          <a:p>
            <a:pPr marL="171450" marR="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Email all the course staff, you’ll get a quicker response</a:t>
            </a:r>
          </a:p>
          <a:p>
            <a:pPr marL="171450" marR="0" lvl="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Read Assignment Slides</a:t>
            </a:r>
          </a:p>
          <a:p>
            <a:pPr marL="171450" marR="0" lvl="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Sign up for individual presentations</a:t>
            </a:r>
          </a:p>
          <a:p>
            <a:pPr marL="628650" marR="0" lvl="1"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Send course staff email</a:t>
            </a:r>
          </a:p>
          <a:p>
            <a:pPr marL="0" marR="0" indent="0" algn="l" defTabSz="457200" rtl="0" eaLnBrk="1" fontAlgn="auto" latinLnBrk="0" hangingPunct="1">
              <a:lnSpc>
                <a:spcPct val="100000"/>
              </a:lnSpc>
              <a:spcBef>
                <a:spcPts val="0"/>
              </a:spcBef>
              <a:spcAft>
                <a:spcPts val="0"/>
              </a:spcAft>
              <a:buClrTx/>
              <a:buSzTx/>
              <a:buFontTx/>
              <a:buNone/>
              <a:tabLst/>
              <a:defRPr/>
            </a:pPr>
            <a:endParaRPr lang="en-US" dirty="0"/>
          </a:p>
          <a:p>
            <a:endParaRPr lang="en-US" dirty="0"/>
          </a:p>
        </p:txBody>
      </p:sp>
      <p:sp>
        <p:nvSpPr>
          <p:cNvPr id="4" name="Slide Number Placeholder 3"/>
          <p:cNvSpPr>
            <a:spLocks noGrp="1"/>
          </p:cNvSpPr>
          <p:nvPr>
            <p:ph type="sldNum" sz="quarter" idx="10"/>
          </p:nvPr>
        </p:nvSpPr>
        <p:spPr/>
        <p:txBody>
          <a:bodyPr/>
          <a:lstStyle/>
          <a:p>
            <a:fld id="{270700B2-88B9-1642-B8EB-F86842378D04}" type="slidenum">
              <a:rPr lang="en-US" smtClean="0"/>
              <a:t>3</a:t>
            </a:fld>
            <a:endParaRPr lang="en-US"/>
          </a:p>
        </p:txBody>
      </p:sp>
    </p:spTree>
    <p:extLst>
      <p:ext uri="{BB962C8B-B14F-4D97-AF65-F5344CB8AC3E}">
        <p14:creationId xmlns:p14="http://schemas.microsoft.com/office/powerpoint/2010/main" val="190934423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endParaRPr lang="en-US" dirty="0">
              <a:latin typeface="Arial" charset="0"/>
              <a:ea typeface="ＭＳ Ｐゴシック" charset="-128"/>
              <a:cs typeface="ＭＳ Ｐゴシック" charset="-128"/>
            </a:endParaRPr>
          </a:p>
        </p:txBody>
      </p:sp>
      <p:sp>
        <p:nvSpPr>
          <p:cNvPr id="4" name="Slide Number Placeholder 3"/>
          <p:cNvSpPr>
            <a:spLocks noGrp="1"/>
          </p:cNvSpPr>
          <p:nvPr>
            <p:ph type="sldNum" sz="quarter" idx="10"/>
          </p:nvPr>
        </p:nvSpPr>
        <p:spPr/>
        <p:txBody>
          <a:bodyPr/>
          <a:lstStyle/>
          <a:p>
            <a:fld id="{270700B2-88B9-1642-B8EB-F86842378D04}" type="slidenum">
              <a:rPr lang="en-US" smtClean="0"/>
              <a:t>4</a:t>
            </a:fld>
            <a:endParaRPr lang="en-US"/>
          </a:p>
        </p:txBody>
      </p:sp>
    </p:spTree>
    <p:extLst>
      <p:ext uri="{BB962C8B-B14F-4D97-AF65-F5344CB8AC3E}">
        <p14:creationId xmlns:p14="http://schemas.microsoft.com/office/powerpoint/2010/main" val="42452145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endParaRPr lang="en-US" dirty="0">
              <a:latin typeface="Arial" charset="0"/>
              <a:ea typeface="ＭＳ Ｐゴシック" charset="-128"/>
              <a:cs typeface="ＭＳ Ｐゴシック" charset="-128"/>
            </a:endParaRPr>
          </a:p>
        </p:txBody>
      </p:sp>
      <p:sp>
        <p:nvSpPr>
          <p:cNvPr id="4" name="Slide Number Placeholder 3"/>
          <p:cNvSpPr>
            <a:spLocks noGrp="1"/>
          </p:cNvSpPr>
          <p:nvPr>
            <p:ph type="sldNum" sz="quarter" idx="10"/>
          </p:nvPr>
        </p:nvSpPr>
        <p:spPr/>
        <p:txBody>
          <a:bodyPr/>
          <a:lstStyle/>
          <a:p>
            <a:fld id="{270700B2-88B9-1642-B8EB-F86842378D04}" type="slidenum">
              <a:rPr lang="en-US" smtClean="0"/>
              <a:t>6</a:t>
            </a:fld>
            <a:endParaRPr lang="en-US"/>
          </a:p>
        </p:txBody>
      </p:sp>
    </p:spTree>
    <p:extLst>
      <p:ext uri="{BB962C8B-B14F-4D97-AF65-F5344CB8AC3E}">
        <p14:creationId xmlns:p14="http://schemas.microsoft.com/office/powerpoint/2010/main" val="42452145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a:p>
        </p:txBody>
      </p:sp>
      <p:sp>
        <p:nvSpPr>
          <p:cNvPr id="4" name="Slide Number Placeholder 3"/>
          <p:cNvSpPr>
            <a:spLocks noGrp="1"/>
          </p:cNvSpPr>
          <p:nvPr>
            <p:ph type="sldNum" sz="quarter" idx="10"/>
          </p:nvPr>
        </p:nvSpPr>
        <p:spPr/>
        <p:txBody>
          <a:bodyPr/>
          <a:lstStyle/>
          <a:p>
            <a:fld id="{270700B2-88B9-1642-B8EB-F86842378D04}" type="slidenum">
              <a:rPr lang="en-US" smtClean="0"/>
              <a:t>7</a:t>
            </a:fld>
            <a:endParaRPr lang="en-US"/>
          </a:p>
        </p:txBody>
      </p:sp>
    </p:spTree>
    <p:extLst>
      <p:ext uri="{BB962C8B-B14F-4D97-AF65-F5344CB8AC3E}">
        <p14:creationId xmlns:p14="http://schemas.microsoft.com/office/powerpoint/2010/main" val="59365515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Need to check against new 8</a:t>
            </a:r>
            <a:r>
              <a:rPr lang="en-US" baseline="30000" dirty="0"/>
              <a:t>th</a:t>
            </a:r>
            <a:r>
              <a:rPr lang="en-US" dirty="0"/>
              <a:t> edition:</a:t>
            </a:r>
          </a:p>
          <a:p>
            <a:r>
              <a:rPr lang="en-US" dirty="0"/>
              <a:t>pp. 94-95 Do most states (#?) have anti-texting while driving laws now?</a:t>
            </a:r>
          </a:p>
          <a:p>
            <a:r>
              <a:rPr lang="en-US" dirty="0"/>
              <a:t>pp. 99 Good to see using multiple theories to see how many produce same outcome</a:t>
            </a:r>
          </a:p>
          <a:p>
            <a:r>
              <a:rPr lang="en-US" dirty="0"/>
              <a:t>pp. 106 “… everyone… become… programmer” – Why is this an ethical issue?</a:t>
            </a:r>
          </a:p>
          <a:p>
            <a:r>
              <a:rPr lang="en-US" dirty="0"/>
              <a:t>End of Chapter questions I liked: 9, 10, 14, 15</a:t>
            </a:r>
          </a:p>
          <a:p>
            <a:endParaRPr lang="en-US" dirty="0"/>
          </a:p>
        </p:txBody>
      </p:sp>
      <p:sp>
        <p:nvSpPr>
          <p:cNvPr id="4" name="Slide Number Placeholder 3"/>
          <p:cNvSpPr>
            <a:spLocks noGrp="1"/>
          </p:cNvSpPr>
          <p:nvPr>
            <p:ph type="sldNum" sz="quarter" idx="10"/>
          </p:nvPr>
        </p:nvSpPr>
        <p:spPr/>
        <p:txBody>
          <a:bodyPr/>
          <a:lstStyle/>
          <a:p>
            <a:fld id="{270700B2-88B9-1642-B8EB-F86842378D04}" type="slidenum">
              <a:rPr lang="en-US" smtClean="0"/>
              <a:t>8</a:t>
            </a:fld>
            <a:endParaRPr lang="en-US"/>
          </a:p>
        </p:txBody>
      </p:sp>
    </p:spTree>
    <p:extLst>
      <p:ext uri="{BB962C8B-B14F-4D97-AF65-F5344CB8AC3E}">
        <p14:creationId xmlns:p14="http://schemas.microsoft.com/office/powerpoint/2010/main" val="255329788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endParaRPr lang="en-US" dirty="0">
              <a:latin typeface="Arial" charset="0"/>
              <a:ea typeface="ＭＳ Ｐゴシック" charset="-128"/>
              <a:cs typeface="ＭＳ Ｐゴシック" charset="-128"/>
            </a:endParaRPr>
          </a:p>
        </p:txBody>
      </p:sp>
      <p:sp>
        <p:nvSpPr>
          <p:cNvPr id="4" name="Slide Number Placeholder 3"/>
          <p:cNvSpPr>
            <a:spLocks noGrp="1"/>
          </p:cNvSpPr>
          <p:nvPr>
            <p:ph type="sldNum" sz="quarter" idx="10"/>
          </p:nvPr>
        </p:nvSpPr>
        <p:spPr/>
        <p:txBody>
          <a:bodyPr/>
          <a:lstStyle/>
          <a:p>
            <a:fld id="{270700B2-88B9-1642-B8EB-F86842378D04}" type="slidenum">
              <a:rPr lang="en-US" smtClean="0"/>
              <a:t>9</a:t>
            </a:fld>
            <a:endParaRPr lang="en-US"/>
          </a:p>
        </p:txBody>
      </p:sp>
    </p:spTree>
    <p:extLst>
      <p:ext uri="{BB962C8B-B14F-4D97-AF65-F5344CB8AC3E}">
        <p14:creationId xmlns:p14="http://schemas.microsoft.com/office/powerpoint/2010/main" val="42452145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endParaRPr lang="en-US" dirty="0">
              <a:latin typeface="Arial" charset="0"/>
              <a:ea typeface="ＭＳ Ｐゴシック" charset="-128"/>
              <a:cs typeface="ＭＳ Ｐゴシック" charset="-128"/>
            </a:endParaRPr>
          </a:p>
        </p:txBody>
      </p:sp>
      <p:sp>
        <p:nvSpPr>
          <p:cNvPr id="4" name="Slide Number Placeholder 3"/>
          <p:cNvSpPr>
            <a:spLocks noGrp="1"/>
          </p:cNvSpPr>
          <p:nvPr>
            <p:ph type="sldNum" sz="quarter" idx="10"/>
          </p:nvPr>
        </p:nvSpPr>
        <p:spPr/>
        <p:txBody>
          <a:bodyPr/>
          <a:lstStyle/>
          <a:p>
            <a:fld id="{270700B2-88B9-1642-B8EB-F86842378D04}" type="slidenum">
              <a:rPr lang="en-US" smtClean="0"/>
              <a:t>10</a:t>
            </a:fld>
            <a:endParaRPr lang="en-US"/>
          </a:p>
        </p:txBody>
      </p:sp>
    </p:spTree>
    <p:extLst>
      <p:ext uri="{BB962C8B-B14F-4D97-AF65-F5344CB8AC3E}">
        <p14:creationId xmlns:p14="http://schemas.microsoft.com/office/powerpoint/2010/main" val="418666986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8" name="Isosceles Triangle 5"/>
          <p:cNvSpPr/>
          <p:nvPr/>
        </p:nvSpPr>
        <p:spPr>
          <a:xfrm>
            <a:off x="-1205" y="-836"/>
            <a:ext cx="9145184" cy="5147769"/>
          </a:xfrm>
          <a:custGeom>
            <a:avLst/>
            <a:gdLst/>
            <a:ahLst/>
            <a:cxnLst/>
            <a:rect l="l" t="t" r="r" b="b"/>
            <a:pathLst>
              <a:path w="9145184" h="5147769">
                <a:moveTo>
                  <a:pt x="4573206" y="2611793"/>
                </a:moveTo>
                <a:lnTo>
                  <a:pt x="4673081" y="5144337"/>
                </a:lnTo>
                <a:lnTo>
                  <a:pt x="4473331" y="5144337"/>
                </a:lnTo>
                <a:close/>
                <a:moveTo>
                  <a:pt x="4571642" y="2577669"/>
                </a:moveTo>
                <a:lnTo>
                  <a:pt x="4568842" y="2582993"/>
                </a:lnTo>
                <a:lnTo>
                  <a:pt x="4572592" y="2595063"/>
                </a:lnTo>
                <a:lnTo>
                  <a:pt x="4576342" y="2582993"/>
                </a:lnTo>
                <a:lnTo>
                  <a:pt x="4573542" y="2577669"/>
                </a:lnTo>
                <a:lnTo>
                  <a:pt x="4576527" y="2582398"/>
                </a:lnTo>
                <a:lnTo>
                  <a:pt x="4577948" y="2577822"/>
                </a:lnTo>
                <a:lnTo>
                  <a:pt x="4576812" y="2582849"/>
                </a:lnTo>
                <a:lnTo>
                  <a:pt x="6195680" y="5147769"/>
                </a:lnTo>
                <a:lnTo>
                  <a:pt x="5925258" y="5147769"/>
                </a:lnTo>
                <a:lnTo>
                  <a:pt x="4576648" y="2583574"/>
                </a:lnTo>
                <a:lnTo>
                  <a:pt x="4573436" y="2597778"/>
                </a:lnTo>
                <a:lnTo>
                  <a:pt x="5365626" y="5147732"/>
                </a:lnTo>
                <a:lnTo>
                  <a:pt x="5148352" y="5147731"/>
                </a:lnTo>
                <a:lnTo>
                  <a:pt x="4572592" y="2601509"/>
                </a:lnTo>
                <a:lnTo>
                  <a:pt x="3996832" y="5147731"/>
                </a:lnTo>
                <a:lnTo>
                  <a:pt x="3779558" y="5147732"/>
                </a:lnTo>
                <a:lnTo>
                  <a:pt x="4571749" y="2597778"/>
                </a:lnTo>
                <a:lnTo>
                  <a:pt x="4568537" y="2583574"/>
                </a:lnTo>
                <a:lnTo>
                  <a:pt x="3219926" y="5147769"/>
                </a:lnTo>
                <a:lnTo>
                  <a:pt x="2949504" y="5147769"/>
                </a:lnTo>
                <a:lnTo>
                  <a:pt x="4568373" y="2582849"/>
                </a:lnTo>
                <a:lnTo>
                  <a:pt x="4567236" y="2577822"/>
                </a:lnTo>
                <a:lnTo>
                  <a:pt x="4568658" y="2582398"/>
                </a:lnTo>
                <a:close/>
                <a:moveTo>
                  <a:pt x="4575557" y="2575085"/>
                </a:moveTo>
                <a:lnTo>
                  <a:pt x="7359080" y="5147393"/>
                </a:lnTo>
                <a:lnTo>
                  <a:pt x="6952676" y="5147393"/>
                </a:lnTo>
                <a:close/>
                <a:moveTo>
                  <a:pt x="4569627" y="2575085"/>
                </a:moveTo>
                <a:lnTo>
                  <a:pt x="2192508" y="5147393"/>
                </a:lnTo>
                <a:lnTo>
                  <a:pt x="1786104" y="5147393"/>
                </a:lnTo>
                <a:close/>
                <a:moveTo>
                  <a:pt x="4575024" y="2574459"/>
                </a:moveTo>
                <a:lnTo>
                  <a:pt x="4578940" y="2575344"/>
                </a:lnTo>
                <a:lnTo>
                  <a:pt x="4578048" y="2574781"/>
                </a:lnTo>
                <a:lnTo>
                  <a:pt x="4579253" y="2575415"/>
                </a:lnTo>
                <a:lnTo>
                  <a:pt x="9145184" y="3607878"/>
                </a:lnTo>
                <a:lnTo>
                  <a:pt x="9145184" y="3994264"/>
                </a:lnTo>
                <a:lnTo>
                  <a:pt x="4580914" y="2576289"/>
                </a:lnTo>
                <a:lnTo>
                  <a:pt x="9144554" y="4976484"/>
                </a:lnTo>
                <a:lnTo>
                  <a:pt x="9144554" y="5147483"/>
                </a:lnTo>
                <a:lnTo>
                  <a:pt x="8654212" y="5147483"/>
                </a:lnTo>
                <a:lnTo>
                  <a:pt x="4579973" y="2575996"/>
                </a:lnTo>
                <a:close/>
                <a:moveTo>
                  <a:pt x="4570160" y="2574459"/>
                </a:moveTo>
                <a:lnTo>
                  <a:pt x="4565211" y="2575996"/>
                </a:lnTo>
                <a:lnTo>
                  <a:pt x="490972" y="5147483"/>
                </a:lnTo>
                <a:lnTo>
                  <a:pt x="629" y="5147483"/>
                </a:lnTo>
                <a:lnTo>
                  <a:pt x="630" y="4976484"/>
                </a:lnTo>
                <a:lnTo>
                  <a:pt x="4564270" y="2576289"/>
                </a:lnTo>
                <a:lnTo>
                  <a:pt x="0" y="3994264"/>
                </a:lnTo>
                <a:lnTo>
                  <a:pt x="0" y="3607878"/>
                </a:lnTo>
                <a:lnTo>
                  <a:pt x="4565931" y="2575415"/>
                </a:lnTo>
                <a:lnTo>
                  <a:pt x="4567137" y="2574781"/>
                </a:lnTo>
                <a:lnTo>
                  <a:pt x="4566244" y="2575344"/>
                </a:lnTo>
                <a:close/>
                <a:moveTo>
                  <a:pt x="630" y="286"/>
                </a:moveTo>
                <a:lnTo>
                  <a:pt x="490972" y="286"/>
                </a:lnTo>
                <a:lnTo>
                  <a:pt x="4565212" y="2571773"/>
                </a:lnTo>
                <a:lnTo>
                  <a:pt x="4567326" y="2572430"/>
                </a:lnTo>
                <a:lnTo>
                  <a:pt x="4569443" y="2572513"/>
                </a:lnTo>
                <a:lnTo>
                  <a:pt x="1786104" y="376"/>
                </a:lnTo>
                <a:lnTo>
                  <a:pt x="2192508" y="376"/>
                </a:lnTo>
                <a:lnTo>
                  <a:pt x="4569471" y="2572514"/>
                </a:lnTo>
                <a:lnTo>
                  <a:pt x="4571301" y="2572587"/>
                </a:lnTo>
                <a:lnTo>
                  <a:pt x="4569599" y="2572654"/>
                </a:lnTo>
                <a:lnTo>
                  <a:pt x="4569627" y="2572684"/>
                </a:lnTo>
                <a:lnTo>
                  <a:pt x="4569595" y="2572654"/>
                </a:lnTo>
                <a:lnTo>
                  <a:pt x="4568222" y="2572708"/>
                </a:lnTo>
                <a:lnTo>
                  <a:pt x="4570160" y="2573310"/>
                </a:lnTo>
                <a:lnTo>
                  <a:pt x="4567604" y="2572732"/>
                </a:lnTo>
                <a:lnTo>
                  <a:pt x="4566783" y="2572765"/>
                </a:lnTo>
                <a:lnTo>
                  <a:pt x="4567137" y="2572988"/>
                </a:lnTo>
                <a:lnTo>
                  <a:pt x="4566717" y="2572767"/>
                </a:lnTo>
                <a:lnTo>
                  <a:pt x="1205" y="2752816"/>
                </a:lnTo>
                <a:lnTo>
                  <a:pt x="1205" y="2392358"/>
                </a:lnTo>
                <a:lnTo>
                  <a:pt x="4565974" y="2572377"/>
                </a:lnTo>
                <a:lnTo>
                  <a:pt x="4565931" y="2572354"/>
                </a:lnTo>
                <a:lnTo>
                  <a:pt x="0" y="1539891"/>
                </a:lnTo>
                <a:lnTo>
                  <a:pt x="0" y="1153505"/>
                </a:lnTo>
                <a:lnTo>
                  <a:pt x="4564271" y="2571481"/>
                </a:lnTo>
                <a:lnTo>
                  <a:pt x="630" y="171286"/>
                </a:lnTo>
                <a:close/>
                <a:moveTo>
                  <a:pt x="9144554" y="286"/>
                </a:moveTo>
                <a:lnTo>
                  <a:pt x="9144554" y="171286"/>
                </a:lnTo>
                <a:lnTo>
                  <a:pt x="4580915" y="2571480"/>
                </a:lnTo>
                <a:lnTo>
                  <a:pt x="9145184" y="1153505"/>
                </a:lnTo>
                <a:lnTo>
                  <a:pt x="9145184" y="1539891"/>
                </a:lnTo>
                <a:lnTo>
                  <a:pt x="4579254" y="2572354"/>
                </a:lnTo>
                <a:lnTo>
                  <a:pt x="4579211" y="2572377"/>
                </a:lnTo>
                <a:lnTo>
                  <a:pt x="9143978" y="2392358"/>
                </a:lnTo>
                <a:lnTo>
                  <a:pt x="9143979" y="2752816"/>
                </a:lnTo>
                <a:lnTo>
                  <a:pt x="4578467" y="2572767"/>
                </a:lnTo>
                <a:lnTo>
                  <a:pt x="4578048" y="2572988"/>
                </a:lnTo>
                <a:lnTo>
                  <a:pt x="4578402" y="2572765"/>
                </a:lnTo>
                <a:lnTo>
                  <a:pt x="4577580" y="2572732"/>
                </a:lnTo>
                <a:lnTo>
                  <a:pt x="4575024" y="2573310"/>
                </a:lnTo>
                <a:lnTo>
                  <a:pt x="4576963" y="2572708"/>
                </a:lnTo>
                <a:lnTo>
                  <a:pt x="4575590" y="2572654"/>
                </a:lnTo>
                <a:lnTo>
                  <a:pt x="4575557" y="2572684"/>
                </a:lnTo>
                <a:lnTo>
                  <a:pt x="4575585" y="2572654"/>
                </a:lnTo>
                <a:lnTo>
                  <a:pt x="4573884" y="2572587"/>
                </a:lnTo>
                <a:lnTo>
                  <a:pt x="4575714" y="2572515"/>
                </a:lnTo>
                <a:lnTo>
                  <a:pt x="6952676" y="376"/>
                </a:lnTo>
                <a:lnTo>
                  <a:pt x="7359080" y="376"/>
                </a:lnTo>
                <a:lnTo>
                  <a:pt x="4575742" y="2572513"/>
                </a:lnTo>
                <a:lnTo>
                  <a:pt x="4577858" y="2572430"/>
                </a:lnTo>
                <a:lnTo>
                  <a:pt x="4579973" y="2571773"/>
                </a:lnTo>
                <a:lnTo>
                  <a:pt x="8654212" y="286"/>
                </a:lnTo>
                <a:close/>
                <a:moveTo>
                  <a:pt x="3219926" y="0"/>
                </a:moveTo>
                <a:lnTo>
                  <a:pt x="4568537" y="2564195"/>
                </a:lnTo>
                <a:lnTo>
                  <a:pt x="4571749" y="2549991"/>
                </a:lnTo>
                <a:lnTo>
                  <a:pt x="3779558" y="38"/>
                </a:lnTo>
                <a:lnTo>
                  <a:pt x="3996832" y="38"/>
                </a:lnTo>
                <a:lnTo>
                  <a:pt x="4572260" y="2544793"/>
                </a:lnTo>
                <a:lnTo>
                  <a:pt x="4471935" y="837"/>
                </a:lnTo>
                <a:lnTo>
                  <a:pt x="4674477" y="837"/>
                </a:lnTo>
                <a:lnTo>
                  <a:pt x="4574412" y="2538215"/>
                </a:lnTo>
                <a:lnTo>
                  <a:pt x="5148352" y="38"/>
                </a:lnTo>
                <a:lnTo>
                  <a:pt x="5365626" y="38"/>
                </a:lnTo>
                <a:lnTo>
                  <a:pt x="4574021" y="2548106"/>
                </a:lnTo>
                <a:lnTo>
                  <a:pt x="4573871" y="2551916"/>
                </a:lnTo>
                <a:lnTo>
                  <a:pt x="4576648" y="2564195"/>
                </a:lnTo>
                <a:lnTo>
                  <a:pt x="5925258" y="0"/>
                </a:lnTo>
                <a:lnTo>
                  <a:pt x="6195680" y="0"/>
                </a:lnTo>
                <a:lnTo>
                  <a:pt x="4576812" y="2564920"/>
                </a:lnTo>
                <a:lnTo>
                  <a:pt x="4577948" y="2569947"/>
                </a:lnTo>
                <a:lnTo>
                  <a:pt x="4576527" y="2565371"/>
                </a:lnTo>
                <a:lnTo>
                  <a:pt x="4573542" y="2570100"/>
                </a:lnTo>
                <a:lnTo>
                  <a:pt x="4576342" y="2564777"/>
                </a:lnTo>
                <a:lnTo>
                  <a:pt x="4573699" y="2556271"/>
                </a:lnTo>
                <a:lnTo>
                  <a:pt x="4573206" y="2568777"/>
                </a:lnTo>
                <a:lnTo>
                  <a:pt x="4572575" y="2552763"/>
                </a:lnTo>
                <a:lnTo>
                  <a:pt x="4568842" y="2564777"/>
                </a:lnTo>
                <a:lnTo>
                  <a:pt x="4571642" y="2570100"/>
                </a:lnTo>
                <a:lnTo>
                  <a:pt x="4568658" y="2565371"/>
                </a:lnTo>
                <a:lnTo>
                  <a:pt x="4567236" y="2569947"/>
                </a:lnTo>
                <a:lnTo>
                  <a:pt x="4568373" y="2564920"/>
                </a:lnTo>
                <a:lnTo>
                  <a:pt x="2949504" y="0"/>
                </a:lnTo>
                <a:close/>
              </a:path>
            </a:pathLst>
          </a:custGeom>
          <a:gradFill>
            <a:gsLst>
              <a:gs pos="0">
                <a:schemeClr val="bg1">
                  <a:alpha val="1000"/>
                </a:schemeClr>
              </a:gs>
              <a:gs pos="100000">
                <a:schemeClr val="bg1">
                  <a:alpha val="10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lIns="91436" tIns="45718" rIns="91436" bIns="45718" rtlCol="0" anchor="ctr"/>
          <a:lstStyle/>
          <a:p>
            <a:pPr algn="ctr"/>
            <a:endParaRPr/>
          </a:p>
        </p:txBody>
      </p:sp>
      <p:sp>
        <p:nvSpPr>
          <p:cNvPr id="3" name="Subtitle 2"/>
          <p:cNvSpPr>
            <a:spLocks noGrp="1"/>
          </p:cNvSpPr>
          <p:nvPr>
            <p:ph type="subTitle" idx="1"/>
          </p:nvPr>
        </p:nvSpPr>
        <p:spPr>
          <a:xfrm>
            <a:off x="914400" y="3105150"/>
            <a:ext cx="7315200" cy="762000"/>
          </a:xfrm>
        </p:spPr>
        <p:txBody>
          <a:bodyPr>
            <a:normAutofit/>
          </a:bodyPr>
          <a:lstStyle>
            <a:lvl1pPr marL="0" indent="0" algn="ctr">
              <a:spcBef>
                <a:spcPts val="0"/>
              </a:spcBef>
              <a:buNone/>
              <a:defRPr sz="2100">
                <a:solidFill>
                  <a:schemeClr val="tx1"/>
                </a:solidFill>
              </a:defRPr>
            </a:lvl1pPr>
            <a:lvl2pPr marL="457181" indent="0" algn="ctr">
              <a:buNone/>
              <a:defRPr>
                <a:solidFill>
                  <a:schemeClr val="tx1">
                    <a:tint val="75000"/>
                  </a:schemeClr>
                </a:solidFill>
              </a:defRPr>
            </a:lvl2pPr>
            <a:lvl3pPr marL="914362" indent="0" algn="ctr">
              <a:buNone/>
              <a:defRPr>
                <a:solidFill>
                  <a:schemeClr val="tx1">
                    <a:tint val="75000"/>
                  </a:schemeClr>
                </a:solidFill>
              </a:defRPr>
            </a:lvl3pPr>
            <a:lvl4pPr marL="1371543" indent="0" algn="ctr">
              <a:buNone/>
              <a:defRPr>
                <a:solidFill>
                  <a:schemeClr val="tx1">
                    <a:tint val="75000"/>
                  </a:schemeClr>
                </a:solidFill>
              </a:defRPr>
            </a:lvl4pPr>
            <a:lvl5pPr marL="1828724" indent="0" algn="ctr">
              <a:buNone/>
              <a:defRPr>
                <a:solidFill>
                  <a:schemeClr val="tx1">
                    <a:tint val="75000"/>
                  </a:schemeClr>
                </a:solidFill>
              </a:defRPr>
            </a:lvl5pPr>
            <a:lvl6pPr marL="2285905" indent="0" algn="ctr">
              <a:buNone/>
              <a:defRPr>
                <a:solidFill>
                  <a:schemeClr val="tx1">
                    <a:tint val="75000"/>
                  </a:schemeClr>
                </a:solidFill>
              </a:defRPr>
            </a:lvl6pPr>
            <a:lvl7pPr marL="2743086" indent="0" algn="ctr">
              <a:buNone/>
              <a:defRPr>
                <a:solidFill>
                  <a:schemeClr val="tx1">
                    <a:tint val="75000"/>
                  </a:schemeClr>
                </a:solidFill>
              </a:defRPr>
            </a:lvl7pPr>
            <a:lvl8pPr marL="3200266" indent="0" algn="ctr">
              <a:buNone/>
              <a:defRPr>
                <a:solidFill>
                  <a:schemeClr val="tx1">
                    <a:tint val="75000"/>
                  </a:schemeClr>
                </a:solidFill>
              </a:defRPr>
            </a:lvl8pPr>
            <a:lvl9pPr marL="3657448" indent="0" algn="ctr">
              <a:buNone/>
              <a:defRPr>
                <a:solidFill>
                  <a:schemeClr val="tx1">
                    <a:tint val="75000"/>
                  </a:schemeClr>
                </a:solidFill>
              </a:defRPr>
            </a:lvl9pPr>
          </a:lstStyle>
          <a:p>
            <a:r>
              <a:rPr lang="en-US"/>
              <a:t>Click to edit Master subtitle style</a:t>
            </a:r>
            <a:endParaRPr/>
          </a:p>
        </p:txBody>
      </p:sp>
      <p:sp>
        <p:nvSpPr>
          <p:cNvPr id="62" name="Rectangle 61"/>
          <p:cNvSpPr/>
          <p:nvPr/>
        </p:nvSpPr>
        <p:spPr bwMode="hidden">
          <a:xfrm>
            <a:off x="0" y="1428751"/>
            <a:ext cx="9144000" cy="1611189"/>
          </a:xfrm>
          <a:prstGeom prst="rect">
            <a:avLst/>
          </a:prstGeom>
          <a:solidFill>
            <a:schemeClr val="bg1"/>
          </a:solidFill>
          <a:ln w="28575">
            <a:noFill/>
          </a:ln>
        </p:spPr>
        <p:style>
          <a:lnRef idx="2">
            <a:schemeClr val="accent1">
              <a:shade val="50000"/>
            </a:schemeClr>
          </a:lnRef>
          <a:fillRef idx="1">
            <a:schemeClr val="accent1"/>
          </a:fillRef>
          <a:effectRef idx="0">
            <a:schemeClr val="accent1"/>
          </a:effectRef>
          <a:fontRef idx="minor">
            <a:schemeClr val="lt1"/>
          </a:fontRef>
        </p:style>
        <p:txBody>
          <a:bodyPr lIns="91436" tIns="45718" rIns="91436" bIns="45718" rtlCol="0" anchor="ctr"/>
          <a:lstStyle/>
          <a:p>
            <a:pPr algn="ctr">
              <a:lnSpc>
                <a:spcPct val="90000"/>
              </a:lnSpc>
            </a:pPr>
            <a:endParaRPr sz="2400">
              <a:solidFill>
                <a:schemeClr val="tx2"/>
              </a:solidFill>
            </a:endParaRPr>
          </a:p>
        </p:txBody>
      </p:sp>
      <p:sp>
        <p:nvSpPr>
          <p:cNvPr id="2" name="Title 1"/>
          <p:cNvSpPr>
            <a:spLocks noGrp="1"/>
          </p:cNvSpPr>
          <p:nvPr>
            <p:ph type="ctrTitle"/>
          </p:nvPr>
        </p:nvSpPr>
        <p:spPr>
          <a:xfrm>
            <a:off x="914400" y="1428751"/>
            <a:ext cx="7315200" cy="1610945"/>
          </a:xfrm>
        </p:spPr>
        <p:txBody>
          <a:bodyPr anchor="ctr">
            <a:normAutofit/>
          </a:bodyPr>
          <a:lstStyle>
            <a:lvl1pPr algn="l">
              <a:defRPr sz="3300" cap="all" normalizeH="0" baseline="0"/>
            </a:lvl1pPr>
          </a:lstStyle>
          <a:p>
            <a:r>
              <a:rPr lang="en-US" dirty="0"/>
              <a:t>Click to edit Master title style</a:t>
            </a:r>
            <a:endParaRPr dirty="0"/>
          </a:p>
        </p:txBody>
      </p:sp>
      <p:sp>
        <p:nvSpPr>
          <p:cNvPr id="7" name="Footer Placeholder 4"/>
          <p:cNvSpPr>
            <a:spLocks noGrp="1"/>
          </p:cNvSpPr>
          <p:nvPr>
            <p:ph type="ftr" sz="quarter" idx="3"/>
          </p:nvPr>
        </p:nvSpPr>
        <p:spPr>
          <a:xfrm>
            <a:off x="0" y="4997196"/>
            <a:ext cx="5562600" cy="146304"/>
          </a:xfrm>
          <a:prstGeom prst="rect">
            <a:avLst/>
          </a:prstGeom>
        </p:spPr>
        <p:txBody>
          <a:bodyPr vert="horz" lIns="91436" tIns="45718" rIns="91436" bIns="45718" rtlCol="0" anchor="ctr"/>
          <a:lstStyle>
            <a:lvl1pPr marL="0" marR="0" indent="0" algn="l" defTabSz="457200" rtl="0" eaLnBrk="1" fontAlgn="auto" latinLnBrk="0" hangingPunct="1">
              <a:lnSpc>
                <a:spcPct val="100000"/>
              </a:lnSpc>
              <a:spcBef>
                <a:spcPts val="0"/>
              </a:spcBef>
              <a:spcAft>
                <a:spcPts val="0"/>
              </a:spcAft>
              <a:buClrTx/>
              <a:buSzTx/>
              <a:buFontTx/>
              <a:buNone/>
              <a:tabLst/>
              <a:defRPr sz="800">
                <a:solidFill>
                  <a:schemeClr val="tx1"/>
                </a:solidFill>
              </a:defRPr>
            </a:lvl1pPr>
          </a:lstStyle>
          <a:p>
            <a:r>
              <a:rPr lang="sk-SK"/>
              <a:t>© 2024 Keith A. Pray</a:t>
            </a:r>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Alternate Picture with Caption">
    <p:spTree>
      <p:nvGrpSpPr>
        <p:cNvPr id="1" name=""/>
        <p:cNvGrpSpPr/>
        <p:nvPr/>
      </p:nvGrpSpPr>
      <p:grpSpPr>
        <a:xfrm>
          <a:off x="0" y="0"/>
          <a:ext cx="0" cy="0"/>
          <a:chOff x="0" y="0"/>
          <a:chExt cx="0" cy="0"/>
        </a:xfrm>
      </p:grpSpPr>
      <p:sp>
        <p:nvSpPr>
          <p:cNvPr id="9" name="Rectangle 8"/>
          <p:cNvSpPr/>
          <p:nvPr/>
        </p:nvSpPr>
        <p:spPr>
          <a:xfrm>
            <a:off x="0" y="-836"/>
            <a:ext cx="5715000" cy="514433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91436" tIns="45718" rIns="91436" bIns="45718" rtlCol="0" anchor="ctr"/>
          <a:lstStyle/>
          <a:p>
            <a:pPr algn="ctr"/>
            <a:endParaRPr/>
          </a:p>
        </p:txBody>
      </p:sp>
      <p:sp>
        <p:nvSpPr>
          <p:cNvPr id="2" name="Title 1"/>
          <p:cNvSpPr>
            <a:spLocks noGrp="1"/>
          </p:cNvSpPr>
          <p:nvPr>
            <p:ph type="title"/>
          </p:nvPr>
        </p:nvSpPr>
        <p:spPr>
          <a:xfrm>
            <a:off x="5867400" y="361950"/>
            <a:ext cx="2971800" cy="1066800"/>
          </a:xfrm>
        </p:spPr>
        <p:txBody>
          <a:bodyPr anchor="b" anchorCtr="0">
            <a:normAutofit/>
          </a:bodyPr>
          <a:lstStyle>
            <a:lvl1pPr algn="l">
              <a:defRPr sz="2400" b="0"/>
            </a:lvl1pPr>
          </a:lstStyle>
          <a:p>
            <a:r>
              <a:rPr lang="en-US"/>
              <a:t>Click to edit Master title style</a:t>
            </a:r>
            <a:endParaRPr/>
          </a:p>
        </p:txBody>
      </p:sp>
      <p:sp>
        <p:nvSpPr>
          <p:cNvPr id="3" name="Picture Placeholder 2"/>
          <p:cNvSpPr>
            <a:spLocks noGrp="1"/>
          </p:cNvSpPr>
          <p:nvPr>
            <p:ph type="pic" idx="1"/>
          </p:nvPr>
        </p:nvSpPr>
        <p:spPr>
          <a:xfrm>
            <a:off x="381000" y="361950"/>
            <a:ext cx="4953001" cy="4381501"/>
          </a:xfrm>
          <a:noFill/>
          <a:ln w="9525">
            <a:noFill/>
            <a:miter lim="800000"/>
          </a:ln>
          <a:effectLst/>
        </p:spPr>
        <p:txBody>
          <a:bodyPr>
            <a:normAutofit/>
          </a:bodyPr>
          <a:lstStyle>
            <a:lvl1pPr marL="0" indent="0" algn="ctr">
              <a:buNone/>
              <a:defRPr sz="2000"/>
            </a:lvl1pPr>
            <a:lvl2pPr marL="457181" indent="0">
              <a:buNone/>
              <a:defRPr sz="2800"/>
            </a:lvl2pPr>
            <a:lvl3pPr marL="914362" indent="0">
              <a:buNone/>
              <a:defRPr sz="2400"/>
            </a:lvl3pPr>
            <a:lvl4pPr marL="1371543" indent="0">
              <a:buNone/>
              <a:defRPr sz="2000"/>
            </a:lvl4pPr>
            <a:lvl5pPr marL="1828724" indent="0">
              <a:buNone/>
              <a:defRPr sz="2000"/>
            </a:lvl5pPr>
            <a:lvl6pPr marL="2285905" indent="0">
              <a:buNone/>
              <a:defRPr sz="2000"/>
            </a:lvl6pPr>
            <a:lvl7pPr marL="2743086" indent="0">
              <a:buNone/>
              <a:defRPr sz="2000"/>
            </a:lvl7pPr>
            <a:lvl8pPr marL="3200266" indent="0">
              <a:buNone/>
              <a:defRPr sz="2000"/>
            </a:lvl8pPr>
            <a:lvl9pPr marL="3657448" indent="0">
              <a:buNone/>
              <a:defRPr sz="2000"/>
            </a:lvl9pPr>
          </a:lstStyle>
          <a:p>
            <a:r>
              <a:rPr lang="en-US"/>
              <a:t>Drag picture to placeholder or click icon to add</a:t>
            </a:r>
            <a:endParaRPr/>
          </a:p>
        </p:txBody>
      </p:sp>
      <p:sp>
        <p:nvSpPr>
          <p:cNvPr id="4" name="Text Placeholder 3"/>
          <p:cNvSpPr>
            <a:spLocks noGrp="1"/>
          </p:cNvSpPr>
          <p:nvPr>
            <p:ph type="body" sz="half" idx="2"/>
          </p:nvPr>
        </p:nvSpPr>
        <p:spPr>
          <a:xfrm>
            <a:off x="5867400" y="1581150"/>
            <a:ext cx="2971800" cy="3200400"/>
          </a:xfrm>
        </p:spPr>
        <p:txBody>
          <a:bodyPr>
            <a:normAutofit/>
          </a:bodyPr>
          <a:lstStyle>
            <a:lvl1pPr marL="0" indent="0">
              <a:spcBef>
                <a:spcPts val="1200"/>
              </a:spcBef>
              <a:buNone/>
              <a:defRPr sz="1500">
                <a:solidFill>
                  <a:schemeClr val="tx1"/>
                </a:solidFill>
              </a:defRPr>
            </a:lvl1pPr>
            <a:lvl2pPr marL="457181" indent="0">
              <a:buNone/>
              <a:defRPr sz="1200"/>
            </a:lvl2pPr>
            <a:lvl3pPr marL="914362" indent="0">
              <a:buNone/>
              <a:defRPr sz="1000"/>
            </a:lvl3pPr>
            <a:lvl4pPr marL="1371543" indent="0">
              <a:buNone/>
              <a:defRPr sz="900"/>
            </a:lvl4pPr>
            <a:lvl5pPr marL="1828724" indent="0">
              <a:buNone/>
              <a:defRPr sz="900"/>
            </a:lvl5pPr>
            <a:lvl6pPr marL="2285905" indent="0">
              <a:buNone/>
              <a:defRPr sz="900"/>
            </a:lvl6pPr>
            <a:lvl7pPr marL="2743086" indent="0">
              <a:buNone/>
              <a:defRPr sz="900"/>
            </a:lvl7pPr>
            <a:lvl8pPr marL="3200266" indent="0">
              <a:buNone/>
              <a:defRPr sz="900"/>
            </a:lvl8pPr>
            <a:lvl9pPr marL="3657448" indent="0">
              <a:buNone/>
              <a:defRPr sz="900"/>
            </a:lvl9pPr>
          </a:lstStyle>
          <a:p>
            <a:pPr lvl="0"/>
            <a:r>
              <a:rPr lang="en-US"/>
              <a:t>Click to edit Master text styles</a:t>
            </a:r>
          </a:p>
        </p:txBody>
      </p:sp>
    </p:spTree>
    <p:extLst>
      <p:ext uri="{BB962C8B-B14F-4D97-AF65-F5344CB8AC3E}">
        <p14:creationId xmlns:p14="http://schemas.microsoft.com/office/powerpoint/2010/main" val="207630399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Vertical Text Placeholder 2"/>
          <p:cNvSpPr>
            <a:spLocks noGrp="1"/>
          </p:cNvSpPr>
          <p:nvPr>
            <p:ph type="body" orient="vert" idx="1"/>
          </p:nvPr>
        </p:nvSpPr>
        <p:spPr/>
        <p:txBody>
          <a:bodyPr vert="eaVert"/>
          <a:lstStyle>
            <a:lvl5pPr>
              <a:defRPr/>
            </a:lvl5pPr>
            <a:lvl6pPr marL="2002453">
              <a:defRPr baseline="0"/>
            </a:lvl6pPr>
            <a:lvl7pPr marL="2002453">
              <a:defRPr baseline="0"/>
            </a:lvl7pPr>
            <a:lvl8pPr marL="2002453">
              <a:defRPr baseline="0"/>
            </a:lvl8pPr>
            <a:lvl9pPr marL="2002453">
              <a:defRPr baseline="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r>
              <a:rPr lang="sk-SK"/>
              <a:t>© 2024 Keith A. Pray</a:t>
            </a:r>
            <a:endParaRPr lang="en-US"/>
          </a:p>
        </p:txBody>
      </p:sp>
      <p:sp>
        <p:nvSpPr>
          <p:cNvPr id="6" name="Slide Number Placeholder 5"/>
          <p:cNvSpPr>
            <a:spLocks noGrp="1"/>
          </p:cNvSpPr>
          <p:nvPr>
            <p:ph type="sldNum" sz="quarter" idx="12"/>
          </p:nvPr>
        </p:nvSpPr>
        <p:spPr/>
        <p:txBody>
          <a:bodyPr/>
          <a:lstStyle/>
          <a:p>
            <a:fld id="{A2A17EAB-8B51-5C40-8776-6683E51FA7A0}" type="slidenum">
              <a:rPr lang="en-US" smtClean="0"/>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531994" y="361950"/>
            <a:ext cx="1383347" cy="4343401"/>
          </a:xfrm>
        </p:spPr>
        <p:txBody>
          <a:bodyPr vert="eaVert"/>
          <a:lstStyle/>
          <a:p>
            <a:r>
              <a:rPr lang="en-US"/>
              <a:t>Click to edit Master title style</a:t>
            </a:r>
            <a:endParaRPr/>
          </a:p>
        </p:txBody>
      </p:sp>
      <p:sp>
        <p:nvSpPr>
          <p:cNvPr id="3" name="Vertical Text Placeholder 2"/>
          <p:cNvSpPr>
            <a:spLocks noGrp="1"/>
          </p:cNvSpPr>
          <p:nvPr>
            <p:ph type="body" orient="vert" idx="1"/>
          </p:nvPr>
        </p:nvSpPr>
        <p:spPr>
          <a:xfrm>
            <a:off x="685800" y="361950"/>
            <a:ext cx="6781800" cy="4343401"/>
          </a:xfrm>
        </p:spPr>
        <p:txBody>
          <a:bodyPr vert="eaVert"/>
          <a:lstStyle>
            <a:lvl5pPr>
              <a:defRPr/>
            </a:lvl5pPr>
            <a:lvl6pPr>
              <a:defRPr/>
            </a:lvl6pPr>
            <a:lvl7pPr>
              <a:defRPr/>
            </a:lvl7pPr>
            <a:lvl8pPr>
              <a:defRPr baseline="0"/>
            </a:lvl8pPr>
            <a:lvl9pPr>
              <a:defRPr baseline="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r>
              <a:rPr lang="sk-SK"/>
              <a:t>© 2024 Keith A. Pray</a:t>
            </a:r>
            <a:endParaRPr lang="en-US"/>
          </a:p>
        </p:txBody>
      </p:sp>
      <p:sp>
        <p:nvSpPr>
          <p:cNvPr id="6" name="Slide Number Placeholder 5"/>
          <p:cNvSpPr>
            <a:spLocks noGrp="1"/>
          </p:cNvSpPr>
          <p:nvPr>
            <p:ph type="sldNum" sz="quarter" idx="12"/>
          </p:nvPr>
        </p:nvSpPr>
        <p:spPr/>
        <p:txBody>
          <a:bodyPr/>
          <a:lstStyle/>
          <a:p>
            <a:fld id="{A2A17EAB-8B51-5C40-8776-6683E51FA7A0}"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Content Placeholder 2"/>
          <p:cNvSpPr>
            <a:spLocks noGrp="1"/>
          </p:cNvSpPr>
          <p:nvPr>
            <p:ph idx="1"/>
          </p:nvPr>
        </p:nvSpPr>
        <p:spPr/>
        <p:txBody>
          <a:bodyPr/>
          <a:lstStyle>
            <a:lvl5pPr>
              <a:defRPr/>
            </a:lvl5pPr>
            <a:lvl6pPr>
              <a:defRPr/>
            </a:lvl6pPr>
            <a:lvl7pPr>
              <a:defRPr/>
            </a:lvl7pPr>
            <a:lvl8pPr>
              <a:defRPr/>
            </a:lvl8pPr>
            <a:lvl9pPr>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r>
              <a:rPr lang="sk-SK"/>
              <a:t>© 2024 Keith A. Pray</a:t>
            </a:r>
            <a:endParaRPr lang="en-US"/>
          </a:p>
        </p:txBody>
      </p:sp>
      <p:sp>
        <p:nvSpPr>
          <p:cNvPr id="6" name="Slide Number Placeholder 5"/>
          <p:cNvSpPr>
            <a:spLocks noGrp="1"/>
          </p:cNvSpPr>
          <p:nvPr>
            <p:ph type="sldNum" sz="quarter" idx="12"/>
          </p:nvPr>
        </p:nvSpPr>
        <p:spPr/>
        <p:txBody>
          <a:bodyPr/>
          <a:lstStyle/>
          <a:p>
            <a:fld id="{A2A17EAB-8B51-5C40-8776-6683E51FA7A0}"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11" name="Isosceles Triangle 5"/>
          <p:cNvSpPr/>
          <p:nvPr/>
        </p:nvSpPr>
        <p:spPr>
          <a:xfrm>
            <a:off x="-1205" y="-836"/>
            <a:ext cx="9145184" cy="5147769"/>
          </a:xfrm>
          <a:custGeom>
            <a:avLst/>
            <a:gdLst/>
            <a:ahLst/>
            <a:cxnLst/>
            <a:rect l="l" t="t" r="r" b="b"/>
            <a:pathLst>
              <a:path w="9145184" h="5147769">
                <a:moveTo>
                  <a:pt x="4573206" y="2611793"/>
                </a:moveTo>
                <a:lnTo>
                  <a:pt x="4673081" y="5144337"/>
                </a:lnTo>
                <a:lnTo>
                  <a:pt x="4473331" y="5144337"/>
                </a:lnTo>
                <a:close/>
                <a:moveTo>
                  <a:pt x="4571642" y="2577669"/>
                </a:moveTo>
                <a:lnTo>
                  <a:pt x="4568842" y="2582993"/>
                </a:lnTo>
                <a:lnTo>
                  <a:pt x="4572592" y="2595063"/>
                </a:lnTo>
                <a:lnTo>
                  <a:pt x="4576342" y="2582993"/>
                </a:lnTo>
                <a:lnTo>
                  <a:pt x="4573542" y="2577669"/>
                </a:lnTo>
                <a:lnTo>
                  <a:pt x="4576527" y="2582398"/>
                </a:lnTo>
                <a:lnTo>
                  <a:pt x="4577948" y="2577822"/>
                </a:lnTo>
                <a:lnTo>
                  <a:pt x="4576812" y="2582849"/>
                </a:lnTo>
                <a:lnTo>
                  <a:pt x="6195680" y="5147769"/>
                </a:lnTo>
                <a:lnTo>
                  <a:pt x="5925258" y="5147769"/>
                </a:lnTo>
                <a:lnTo>
                  <a:pt x="4576648" y="2583574"/>
                </a:lnTo>
                <a:lnTo>
                  <a:pt x="4573436" y="2597778"/>
                </a:lnTo>
                <a:lnTo>
                  <a:pt x="5365626" y="5147732"/>
                </a:lnTo>
                <a:lnTo>
                  <a:pt x="5148352" y="5147731"/>
                </a:lnTo>
                <a:lnTo>
                  <a:pt x="4572592" y="2601509"/>
                </a:lnTo>
                <a:lnTo>
                  <a:pt x="3996832" y="5147731"/>
                </a:lnTo>
                <a:lnTo>
                  <a:pt x="3779558" y="5147732"/>
                </a:lnTo>
                <a:lnTo>
                  <a:pt x="4571749" y="2597778"/>
                </a:lnTo>
                <a:lnTo>
                  <a:pt x="4568537" y="2583574"/>
                </a:lnTo>
                <a:lnTo>
                  <a:pt x="3219926" y="5147769"/>
                </a:lnTo>
                <a:lnTo>
                  <a:pt x="2949504" y="5147769"/>
                </a:lnTo>
                <a:lnTo>
                  <a:pt x="4568373" y="2582849"/>
                </a:lnTo>
                <a:lnTo>
                  <a:pt x="4567236" y="2577822"/>
                </a:lnTo>
                <a:lnTo>
                  <a:pt x="4568658" y="2582398"/>
                </a:lnTo>
                <a:close/>
                <a:moveTo>
                  <a:pt x="4575557" y="2575085"/>
                </a:moveTo>
                <a:lnTo>
                  <a:pt x="7359080" y="5147393"/>
                </a:lnTo>
                <a:lnTo>
                  <a:pt x="6952676" y="5147393"/>
                </a:lnTo>
                <a:close/>
                <a:moveTo>
                  <a:pt x="4569627" y="2575085"/>
                </a:moveTo>
                <a:lnTo>
                  <a:pt x="2192508" y="5147393"/>
                </a:lnTo>
                <a:lnTo>
                  <a:pt x="1786104" y="5147393"/>
                </a:lnTo>
                <a:close/>
                <a:moveTo>
                  <a:pt x="4575024" y="2574459"/>
                </a:moveTo>
                <a:lnTo>
                  <a:pt x="4578940" y="2575344"/>
                </a:lnTo>
                <a:lnTo>
                  <a:pt x="4578048" y="2574781"/>
                </a:lnTo>
                <a:lnTo>
                  <a:pt x="4579253" y="2575415"/>
                </a:lnTo>
                <a:lnTo>
                  <a:pt x="9145184" y="3607878"/>
                </a:lnTo>
                <a:lnTo>
                  <a:pt x="9145184" y="3994264"/>
                </a:lnTo>
                <a:lnTo>
                  <a:pt x="4580914" y="2576289"/>
                </a:lnTo>
                <a:lnTo>
                  <a:pt x="9144554" y="4976484"/>
                </a:lnTo>
                <a:lnTo>
                  <a:pt x="9144554" y="5147483"/>
                </a:lnTo>
                <a:lnTo>
                  <a:pt x="8654212" y="5147483"/>
                </a:lnTo>
                <a:lnTo>
                  <a:pt x="4579973" y="2575996"/>
                </a:lnTo>
                <a:close/>
                <a:moveTo>
                  <a:pt x="4570160" y="2574459"/>
                </a:moveTo>
                <a:lnTo>
                  <a:pt x="4565211" y="2575996"/>
                </a:lnTo>
                <a:lnTo>
                  <a:pt x="490972" y="5147483"/>
                </a:lnTo>
                <a:lnTo>
                  <a:pt x="629" y="5147483"/>
                </a:lnTo>
                <a:lnTo>
                  <a:pt x="630" y="4976484"/>
                </a:lnTo>
                <a:lnTo>
                  <a:pt x="4564270" y="2576289"/>
                </a:lnTo>
                <a:lnTo>
                  <a:pt x="0" y="3994264"/>
                </a:lnTo>
                <a:lnTo>
                  <a:pt x="0" y="3607878"/>
                </a:lnTo>
                <a:lnTo>
                  <a:pt x="4565931" y="2575415"/>
                </a:lnTo>
                <a:lnTo>
                  <a:pt x="4567137" y="2574781"/>
                </a:lnTo>
                <a:lnTo>
                  <a:pt x="4566244" y="2575344"/>
                </a:lnTo>
                <a:close/>
                <a:moveTo>
                  <a:pt x="630" y="286"/>
                </a:moveTo>
                <a:lnTo>
                  <a:pt x="490972" y="286"/>
                </a:lnTo>
                <a:lnTo>
                  <a:pt x="4565212" y="2571773"/>
                </a:lnTo>
                <a:lnTo>
                  <a:pt x="4567326" y="2572430"/>
                </a:lnTo>
                <a:lnTo>
                  <a:pt x="4569443" y="2572513"/>
                </a:lnTo>
                <a:lnTo>
                  <a:pt x="1786104" y="376"/>
                </a:lnTo>
                <a:lnTo>
                  <a:pt x="2192508" y="376"/>
                </a:lnTo>
                <a:lnTo>
                  <a:pt x="4569471" y="2572514"/>
                </a:lnTo>
                <a:lnTo>
                  <a:pt x="4571301" y="2572587"/>
                </a:lnTo>
                <a:lnTo>
                  <a:pt x="4569599" y="2572654"/>
                </a:lnTo>
                <a:lnTo>
                  <a:pt x="4569627" y="2572684"/>
                </a:lnTo>
                <a:lnTo>
                  <a:pt x="4569595" y="2572654"/>
                </a:lnTo>
                <a:lnTo>
                  <a:pt x="4568222" y="2572708"/>
                </a:lnTo>
                <a:lnTo>
                  <a:pt x="4570160" y="2573310"/>
                </a:lnTo>
                <a:lnTo>
                  <a:pt x="4567604" y="2572732"/>
                </a:lnTo>
                <a:lnTo>
                  <a:pt x="4566783" y="2572765"/>
                </a:lnTo>
                <a:lnTo>
                  <a:pt x="4567137" y="2572988"/>
                </a:lnTo>
                <a:lnTo>
                  <a:pt x="4566717" y="2572767"/>
                </a:lnTo>
                <a:lnTo>
                  <a:pt x="1205" y="2752816"/>
                </a:lnTo>
                <a:lnTo>
                  <a:pt x="1205" y="2392358"/>
                </a:lnTo>
                <a:lnTo>
                  <a:pt x="4565974" y="2572377"/>
                </a:lnTo>
                <a:lnTo>
                  <a:pt x="4565931" y="2572354"/>
                </a:lnTo>
                <a:lnTo>
                  <a:pt x="0" y="1539891"/>
                </a:lnTo>
                <a:lnTo>
                  <a:pt x="0" y="1153505"/>
                </a:lnTo>
                <a:lnTo>
                  <a:pt x="4564271" y="2571481"/>
                </a:lnTo>
                <a:lnTo>
                  <a:pt x="630" y="171286"/>
                </a:lnTo>
                <a:close/>
                <a:moveTo>
                  <a:pt x="9144554" y="286"/>
                </a:moveTo>
                <a:lnTo>
                  <a:pt x="9144554" y="171286"/>
                </a:lnTo>
                <a:lnTo>
                  <a:pt x="4580915" y="2571480"/>
                </a:lnTo>
                <a:lnTo>
                  <a:pt x="9145184" y="1153505"/>
                </a:lnTo>
                <a:lnTo>
                  <a:pt x="9145184" y="1539891"/>
                </a:lnTo>
                <a:lnTo>
                  <a:pt x="4579254" y="2572354"/>
                </a:lnTo>
                <a:lnTo>
                  <a:pt x="4579211" y="2572377"/>
                </a:lnTo>
                <a:lnTo>
                  <a:pt x="9143978" y="2392358"/>
                </a:lnTo>
                <a:lnTo>
                  <a:pt x="9143979" y="2752816"/>
                </a:lnTo>
                <a:lnTo>
                  <a:pt x="4578467" y="2572767"/>
                </a:lnTo>
                <a:lnTo>
                  <a:pt x="4578048" y="2572988"/>
                </a:lnTo>
                <a:lnTo>
                  <a:pt x="4578402" y="2572765"/>
                </a:lnTo>
                <a:lnTo>
                  <a:pt x="4577580" y="2572732"/>
                </a:lnTo>
                <a:lnTo>
                  <a:pt x="4575024" y="2573310"/>
                </a:lnTo>
                <a:lnTo>
                  <a:pt x="4576963" y="2572708"/>
                </a:lnTo>
                <a:lnTo>
                  <a:pt x="4575590" y="2572654"/>
                </a:lnTo>
                <a:lnTo>
                  <a:pt x="4575557" y="2572684"/>
                </a:lnTo>
                <a:lnTo>
                  <a:pt x="4575585" y="2572654"/>
                </a:lnTo>
                <a:lnTo>
                  <a:pt x="4573884" y="2572587"/>
                </a:lnTo>
                <a:lnTo>
                  <a:pt x="4575714" y="2572515"/>
                </a:lnTo>
                <a:lnTo>
                  <a:pt x="6952676" y="376"/>
                </a:lnTo>
                <a:lnTo>
                  <a:pt x="7359080" y="376"/>
                </a:lnTo>
                <a:lnTo>
                  <a:pt x="4575742" y="2572513"/>
                </a:lnTo>
                <a:lnTo>
                  <a:pt x="4577858" y="2572430"/>
                </a:lnTo>
                <a:lnTo>
                  <a:pt x="4579973" y="2571773"/>
                </a:lnTo>
                <a:lnTo>
                  <a:pt x="8654212" y="286"/>
                </a:lnTo>
                <a:close/>
                <a:moveTo>
                  <a:pt x="3219926" y="0"/>
                </a:moveTo>
                <a:lnTo>
                  <a:pt x="4568537" y="2564195"/>
                </a:lnTo>
                <a:lnTo>
                  <a:pt x="4571749" y="2549991"/>
                </a:lnTo>
                <a:lnTo>
                  <a:pt x="3779558" y="38"/>
                </a:lnTo>
                <a:lnTo>
                  <a:pt x="3996832" y="38"/>
                </a:lnTo>
                <a:lnTo>
                  <a:pt x="4572260" y="2544793"/>
                </a:lnTo>
                <a:lnTo>
                  <a:pt x="4471935" y="837"/>
                </a:lnTo>
                <a:lnTo>
                  <a:pt x="4674477" y="837"/>
                </a:lnTo>
                <a:lnTo>
                  <a:pt x="4574412" y="2538215"/>
                </a:lnTo>
                <a:lnTo>
                  <a:pt x="5148352" y="38"/>
                </a:lnTo>
                <a:lnTo>
                  <a:pt x="5365626" y="38"/>
                </a:lnTo>
                <a:lnTo>
                  <a:pt x="4574021" y="2548106"/>
                </a:lnTo>
                <a:lnTo>
                  <a:pt x="4573871" y="2551916"/>
                </a:lnTo>
                <a:lnTo>
                  <a:pt x="4576648" y="2564195"/>
                </a:lnTo>
                <a:lnTo>
                  <a:pt x="5925258" y="0"/>
                </a:lnTo>
                <a:lnTo>
                  <a:pt x="6195680" y="0"/>
                </a:lnTo>
                <a:lnTo>
                  <a:pt x="4576812" y="2564920"/>
                </a:lnTo>
                <a:lnTo>
                  <a:pt x="4577948" y="2569947"/>
                </a:lnTo>
                <a:lnTo>
                  <a:pt x="4576527" y="2565371"/>
                </a:lnTo>
                <a:lnTo>
                  <a:pt x="4573542" y="2570100"/>
                </a:lnTo>
                <a:lnTo>
                  <a:pt x="4576342" y="2564777"/>
                </a:lnTo>
                <a:lnTo>
                  <a:pt x="4573699" y="2556271"/>
                </a:lnTo>
                <a:lnTo>
                  <a:pt x="4573206" y="2568777"/>
                </a:lnTo>
                <a:lnTo>
                  <a:pt x="4572575" y="2552763"/>
                </a:lnTo>
                <a:lnTo>
                  <a:pt x="4568842" y="2564777"/>
                </a:lnTo>
                <a:lnTo>
                  <a:pt x="4571642" y="2570100"/>
                </a:lnTo>
                <a:lnTo>
                  <a:pt x="4568658" y="2565371"/>
                </a:lnTo>
                <a:lnTo>
                  <a:pt x="4567236" y="2569947"/>
                </a:lnTo>
                <a:lnTo>
                  <a:pt x="4568373" y="2564920"/>
                </a:lnTo>
                <a:lnTo>
                  <a:pt x="2949504" y="0"/>
                </a:lnTo>
                <a:close/>
              </a:path>
            </a:pathLst>
          </a:custGeom>
          <a:gradFill>
            <a:gsLst>
              <a:gs pos="0">
                <a:schemeClr val="bg1">
                  <a:alpha val="1000"/>
                </a:schemeClr>
              </a:gs>
              <a:gs pos="100000">
                <a:schemeClr val="bg1">
                  <a:alpha val="10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lIns="91436" tIns="45718" rIns="91436" bIns="45718" rtlCol="0" anchor="ctr"/>
          <a:lstStyle/>
          <a:p>
            <a:pPr algn="ctr"/>
            <a:endParaRPr/>
          </a:p>
        </p:txBody>
      </p:sp>
      <p:sp>
        <p:nvSpPr>
          <p:cNvPr id="2" name="Title 1"/>
          <p:cNvSpPr>
            <a:spLocks noGrp="1"/>
          </p:cNvSpPr>
          <p:nvPr>
            <p:ph type="title"/>
          </p:nvPr>
        </p:nvSpPr>
        <p:spPr>
          <a:xfrm>
            <a:off x="914400" y="1143000"/>
            <a:ext cx="7315200" cy="1494448"/>
          </a:xfrm>
        </p:spPr>
        <p:txBody>
          <a:bodyPr anchor="b" anchorCtr="0">
            <a:noAutofit/>
          </a:bodyPr>
          <a:lstStyle>
            <a:lvl1pPr algn="ctr">
              <a:defRPr sz="3300" b="0" cap="all" baseline="0"/>
            </a:lvl1pPr>
          </a:lstStyle>
          <a:p>
            <a:r>
              <a:rPr lang="en-US"/>
              <a:t>Click to edit Master title style</a:t>
            </a:r>
            <a:endParaRPr/>
          </a:p>
        </p:txBody>
      </p:sp>
      <p:sp>
        <p:nvSpPr>
          <p:cNvPr id="3" name="Text Placeholder 2"/>
          <p:cNvSpPr>
            <a:spLocks noGrp="1"/>
          </p:cNvSpPr>
          <p:nvPr>
            <p:ph type="body" idx="1"/>
          </p:nvPr>
        </p:nvSpPr>
        <p:spPr>
          <a:xfrm>
            <a:off x="914400" y="2724150"/>
            <a:ext cx="7315200" cy="762000"/>
          </a:xfrm>
        </p:spPr>
        <p:txBody>
          <a:bodyPr anchor="t" anchorCtr="0">
            <a:noAutofit/>
          </a:bodyPr>
          <a:lstStyle>
            <a:lvl1pPr marL="0" indent="0" algn="ctr">
              <a:spcBef>
                <a:spcPts val="0"/>
              </a:spcBef>
              <a:buNone/>
              <a:defRPr sz="2100">
                <a:solidFill>
                  <a:schemeClr val="tx1"/>
                </a:solidFill>
              </a:defRPr>
            </a:lvl1pPr>
            <a:lvl2pPr marL="457181" indent="0">
              <a:buNone/>
              <a:defRPr sz="1800">
                <a:solidFill>
                  <a:schemeClr val="tx1">
                    <a:tint val="75000"/>
                  </a:schemeClr>
                </a:solidFill>
              </a:defRPr>
            </a:lvl2pPr>
            <a:lvl3pPr marL="914362" indent="0">
              <a:buNone/>
              <a:defRPr sz="1600">
                <a:solidFill>
                  <a:schemeClr val="tx1">
                    <a:tint val="75000"/>
                  </a:schemeClr>
                </a:solidFill>
              </a:defRPr>
            </a:lvl3pPr>
            <a:lvl4pPr marL="1371543" indent="0">
              <a:buNone/>
              <a:defRPr sz="1400">
                <a:solidFill>
                  <a:schemeClr val="tx1">
                    <a:tint val="75000"/>
                  </a:schemeClr>
                </a:solidFill>
              </a:defRPr>
            </a:lvl4pPr>
            <a:lvl5pPr marL="1828724" indent="0">
              <a:buNone/>
              <a:defRPr sz="1400">
                <a:solidFill>
                  <a:schemeClr val="tx1">
                    <a:tint val="75000"/>
                  </a:schemeClr>
                </a:solidFill>
              </a:defRPr>
            </a:lvl5pPr>
            <a:lvl6pPr marL="2285905" indent="0">
              <a:buNone/>
              <a:defRPr sz="1400">
                <a:solidFill>
                  <a:schemeClr val="tx1">
                    <a:tint val="75000"/>
                  </a:schemeClr>
                </a:solidFill>
              </a:defRPr>
            </a:lvl6pPr>
            <a:lvl7pPr marL="2743086" indent="0">
              <a:buNone/>
              <a:defRPr sz="1400">
                <a:solidFill>
                  <a:schemeClr val="tx1">
                    <a:tint val="75000"/>
                  </a:schemeClr>
                </a:solidFill>
              </a:defRPr>
            </a:lvl7pPr>
            <a:lvl8pPr marL="3200266" indent="0">
              <a:buNone/>
              <a:defRPr sz="1400">
                <a:solidFill>
                  <a:schemeClr val="tx1">
                    <a:tint val="75000"/>
                  </a:schemeClr>
                </a:solidFill>
              </a:defRPr>
            </a:lvl8pPr>
            <a:lvl9pPr marL="3657448"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r>
              <a:rPr lang="sk-SK"/>
              <a:t>© 2024 Keith A. Pray</a:t>
            </a:r>
            <a:endParaRPr lang="en-US"/>
          </a:p>
        </p:txBody>
      </p:sp>
      <p:sp>
        <p:nvSpPr>
          <p:cNvPr id="6" name="Slide Number Placeholder 5"/>
          <p:cNvSpPr>
            <a:spLocks noGrp="1"/>
          </p:cNvSpPr>
          <p:nvPr>
            <p:ph type="sldNum" sz="quarter" idx="12"/>
          </p:nvPr>
        </p:nvSpPr>
        <p:spPr/>
        <p:txBody>
          <a:bodyPr/>
          <a:lstStyle/>
          <a:p>
            <a:fld id="{A2A17EAB-8B51-5C40-8776-6683E51FA7A0}" type="slidenum">
              <a:rPr lang="en-US" smtClean="0"/>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Content Placeholder 2"/>
          <p:cNvSpPr>
            <a:spLocks noGrp="1"/>
          </p:cNvSpPr>
          <p:nvPr>
            <p:ph sz="half" idx="1"/>
          </p:nvPr>
        </p:nvSpPr>
        <p:spPr>
          <a:xfrm>
            <a:off x="685800" y="1352551"/>
            <a:ext cx="3733800" cy="3352800"/>
          </a:xfrm>
        </p:spPr>
        <p:txBody>
          <a:bodyPr>
            <a:normAutofit/>
          </a:bodyPr>
          <a:lstStyle>
            <a:lvl1pPr>
              <a:defRPr sz="1800"/>
            </a:lvl1pPr>
            <a:lvl2pPr>
              <a:defRPr sz="1500"/>
            </a:lvl2pPr>
            <a:lvl3pPr>
              <a:defRPr sz="1400"/>
            </a:lvl3pPr>
            <a:lvl4pPr>
              <a:defRPr sz="1200"/>
            </a:lvl4pPr>
            <a:lvl5pPr>
              <a:defRPr sz="1100"/>
            </a:lvl5pPr>
            <a:lvl6pPr>
              <a:defRPr sz="1100"/>
            </a:lvl6pPr>
            <a:lvl7pPr marL="2002453">
              <a:defRPr sz="1100"/>
            </a:lvl7pPr>
            <a:lvl8pPr marL="2002453">
              <a:defRPr sz="1100"/>
            </a:lvl8pPr>
            <a:lvl9pPr marL="2002453">
              <a:defRPr sz="11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Content Placeholder 3"/>
          <p:cNvSpPr>
            <a:spLocks noGrp="1"/>
          </p:cNvSpPr>
          <p:nvPr>
            <p:ph sz="half" idx="2"/>
          </p:nvPr>
        </p:nvSpPr>
        <p:spPr>
          <a:xfrm>
            <a:off x="4724400" y="1352551"/>
            <a:ext cx="3733800" cy="3352800"/>
          </a:xfrm>
        </p:spPr>
        <p:txBody>
          <a:bodyPr>
            <a:normAutofit/>
          </a:bodyPr>
          <a:lstStyle>
            <a:lvl1pPr>
              <a:defRPr sz="1800"/>
            </a:lvl1pPr>
            <a:lvl2pPr>
              <a:defRPr sz="1500"/>
            </a:lvl2pPr>
            <a:lvl3pPr>
              <a:defRPr sz="1400"/>
            </a:lvl3pPr>
            <a:lvl4pPr>
              <a:defRPr sz="1200"/>
            </a:lvl4pPr>
            <a:lvl5pPr>
              <a:defRPr sz="1100"/>
            </a:lvl5pPr>
            <a:lvl6pPr marL="2002453">
              <a:defRPr sz="1100" baseline="0"/>
            </a:lvl6pPr>
            <a:lvl7pPr marL="2002453">
              <a:defRPr sz="1100" baseline="0"/>
            </a:lvl7pPr>
            <a:lvl8pPr marL="2002453">
              <a:defRPr sz="1100" baseline="0"/>
            </a:lvl8pPr>
            <a:lvl9pPr marL="2002453">
              <a:defRPr sz="1100" baseline="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r>
              <a:rPr lang="sk-SK"/>
              <a:t>© 2024 Keith A. Pray</a:t>
            </a:r>
            <a:endParaRPr lang="en-US"/>
          </a:p>
        </p:txBody>
      </p:sp>
      <p:sp>
        <p:nvSpPr>
          <p:cNvPr id="7" name="Slide Number Placeholder 6"/>
          <p:cNvSpPr>
            <a:spLocks noGrp="1"/>
          </p:cNvSpPr>
          <p:nvPr>
            <p:ph type="sldNum" sz="quarter" idx="12"/>
          </p:nvPr>
        </p:nvSpPr>
        <p:spPr/>
        <p:txBody>
          <a:bodyPr/>
          <a:lstStyle/>
          <a:p>
            <a:fld id="{A2A17EAB-8B51-5C40-8776-6683E51FA7A0}"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a:p>
        </p:txBody>
      </p:sp>
      <p:sp>
        <p:nvSpPr>
          <p:cNvPr id="3" name="Text Placeholder 2"/>
          <p:cNvSpPr>
            <a:spLocks noGrp="1"/>
          </p:cNvSpPr>
          <p:nvPr>
            <p:ph type="body" idx="1"/>
          </p:nvPr>
        </p:nvSpPr>
        <p:spPr>
          <a:xfrm>
            <a:off x="685800" y="1352550"/>
            <a:ext cx="3733800" cy="685800"/>
          </a:xfrm>
        </p:spPr>
        <p:txBody>
          <a:bodyPr anchor="ctr">
            <a:noAutofit/>
          </a:bodyPr>
          <a:lstStyle>
            <a:lvl1pPr marL="0" indent="0">
              <a:lnSpc>
                <a:spcPct val="80000"/>
              </a:lnSpc>
              <a:spcBef>
                <a:spcPts val="0"/>
              </a:spcBef>
              <a:buNone/>
              <a:defRPr sz="2100" b="0">
                <a:solidFill>
                  <a:schemeClr val="tx1"/>
                </a:solidFill>
              </a:defRPr>
            </a:lvl1pPr>
            <a:lvl2pPr marL="457181" indent="0">
              <a:buNone/>
              <a:defRPr sz="2000" b="1"/>
            </a:lvl2pPr>
            <a:lvl3pPr marL="914362" indent="0">
              <a:buNone/>
              <a:defRPr sz="1800" b="1"/>
            </a:lvl3pPr>
            <a:lvl4pPr marL="1371543" indent="0">
              <a:buNone/>
              <a:defRPr sz="1600" b="1"/>
            </a:lvl4pPr>
            <a:lvl5pPr marL="1828724" indent="0">
              <a:buNone/>
              <a:defRPr sz="1600" b="1"/>
            </a:lvl5pPr>
            <a:lvl6pPr marL="2285905" indent="0">
              <a:buNone/>
              <a:defRPr sz="1600" b="1"/>
            </a:lvl6pPr>
            <a:lvl7pPr marL="2743086" indent="0">
              <a:buNone/>
              <a:defRPr sz="1600" b="1"/>
            </a:lvl7pPr>
            <a:lvl8pPr marL="3200266" indent="0">
              <a:buNone/>
              <a:defRPr sz="1600" b="1"/>
            </a:lvl8pPr>
            <a:lvl9pPr marL="3657448" indent="0">
              <a:buNone/>
              <a:defRPr sz="1600" b="1"/>
            </a:lvl9pPr>
          </a:lstStyle>
          <a:p>
            <a:pPr lvl="0"/>
            <a:r>
              <a:rPr lang="en-US"/>
              <a:t>Click to edit Master text styles</a:t>
            </a:r>
          </a:p>
        </p:txBody>
      </p:sp>
      <p:sp>
        <p:nvSpPr>
          <p:cNvPr id="4" name="Content Placeholder 3"/>
          <p:cNvSpPr>
            <a:spLocks noGrp="1"/>
          </p:cNvSpPr>
          <p:nvPr>
            <p:ph sz="half" idx="2"/>
          </p:nvPr>
        </p:nvSpPr>
        <p:spPr>
          <a:xfrm>
            <a:off x="685800" y="2038350"/>
            <a:ext cx="3733800" cy="2667000"/>
          </a:xfrm>
        </p:spPr>
        <p:txBody>
          <a:bodyPr>
            <a:normAutofit/>
          </a:bodyPr>
          <a:lstStyle>
            <a:lvl1pPr>
              <a:defRPr sz="1800"/>
            </a:lvl1pPr>
            <a:lvl2pPr>
              <a:defRPr sz="1500"/>
            </a:lvl2pPr>
            <a:lvl3pPr>
              <a:defRPr sz="1400"/>
            </a:lvl3pPr>
            <a:lvl4pPr>
              <a:defRPr sz="1200"/>
            </a:lvl4pPr>
            <a:lvl5pPr>
              <a:defRPr sz="1100"/>
            </a:lvl5pPr>
            <a:lvl6pPr marL="2002453">
              <a:defRPr sz="1100"/>
            </a:lvl6pPr>
            <a:lvl7pPr marL="2002453">
              <a:defRPr sz="1100"/>
            </a:lvl7pPr>
            <a:lvl8pPr marL="2002453">
              <a:defRPr sz="1100"/>
            </a:lvl8pPr>
            <a:lvl9pPr marL="2002453">
              <a:defRPr sz="11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Text Placeholder 4"/>
          <p:cNvSpPr>
            <a:spLocks noGrp="1"/>
          </p:cNvSpPr>
          <p:nvPr>
            <p:ph type="body" sz="quarter" idx="3"/>
          </p:nvPr>
        </p:nvSpPr>
        <p:spPr>
          <a:xfrm>
            <a:off x="4724400" y="1352550"/>
            <a:ext cx="3733800" cy="685800"/>
          </a:xfrm>
        </p:spPr>
        <p:txBody>
          <a:bodyPr anchor="ctr">
            <a:noAutofit/>
          </a:bodyPr>
          <a:lstStyle>
            <a:lvl1pPr marL="0" indent="0">
              <a:lnSpc>
                <a:spcPct val="80000"/>
              </a:lnSpc>
              <a:spcBef>
                <a:spcPts val="0"/>
              </a:spcBef>
              <a:buNone/>
              <a:defRPr sz="2100" b="0">
                <a:solidFill>
                  <a:schemeClr val="tx1"/>
                </a:solidFill>
              </a:defRPr>
            </a:lvl1pPr>
            <a:lvl2pPr marL="457181" indent="0">
              <a:buNone/>
              <a:defRPr sz="2000" b="1"/>
            </a:lvl2pPr>
            <a:lvl3pPr marL="914362" indent="0">
              <a:buNone/>
              <a:defRPr sz="1800" b="1"/>
            </a:lvl3pPr>
            <a:lvl4pPr marL="1371543" indent="0">
              <a:buNone/>
              <a:defRPr sz="1600" b="1"/>
            </a:lvl4pPr>
            <a:lvl5pPr marL="1828724" indent="0">
              <a:buNone/>
              <a:defRPr sz="1600" b="1"/>
            </a:lvl5pPr>
            <a:lvl6pPr marL="2285905" indent="0">
              <a:buNone/>
              <a:defRPr sz="1600" b="1"/>
            </a:lvl6pPr>
            <a:lvl7pPr marL="2743086" indent="0">
              <a:buNone/>
              <a:defRPr sz="1600" b="1"/>
            </a:lvl7pPr>
            <a:lvl8pPr marL="3200266" indent="0">
              <a:buNone/>
              <a:defRPr sz="1600" b="1"/>
            </a:lvl8pPr>
            <a:lvl9pPr marL="3657448"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724400" y="2038350"/>
            <a:ext cx="3733800" cy="2667000"/>
          </a:xfrm>
        </p:spPr>
        <p:txBody>
          <a:bodyPr>
            <a:normAutofit/>
          </a:bodyPr>
          <a:lstStyle>
            <a:lvl1pPr>
              <a:defRPr sz="1800"/>
            </a:lvl1pPr>
            <a:lvl2pPr>
              <a:defRPr sz="1500"/>
            </a:lvl2pPr>
            <a:lvl3pPr>
              <a:defRPr sz="1400"/>
            </a:lvl3pPr>
            <a:lvl4pPr>
              <a:defRPr sz="1200"/>
            </a:lvl4pPr>
            <a:lvl5pPr>
              <a:defRPr sz="1100"/>
            </a:lvl5pPr>
            <a:lvl6pPr marL="2002453">
              <a:defRPr sz="1100"/>
            </a:lvl6pPr>
            <a:lvl7pPr marL="2002453">
              <a:defRPr sz="1100"/>
            </a:lvl7pPr>
            <a:lvl8pPr marL="2002453">
              <a:defRPr sz="1100" baseline="0"/>
            </a:lvl8pPr>
            <a:lvl9pPr marL="2002453">
              <a:defRPr sz="1100" baseline="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7" name="Date Placeholder 6"/>
          <p:cNvSpPr>
            <a:spLocks noGrp="1"/>
          </p:cNvSpPr>
          <p:nvPr>
            <p:ph type="dt" sz="half" idx="10"/>
          </p:nvPr>
        </p:nvSpPr>
        <p:spPr/>
        <p:txBody>
          <a:bodyPr/>
          <a:lstStyle/>
          <a:p>
            <a:endParaRPr lang="en-US"/>
          </a:p>
        </p:txBody>
      </p:sp>
      <p:sp>
        <p:nvSpPr>
          <p:cNvPr id="8" name="Footer Placeholder 7"/>
          <p:cNvSpPr>
            <a:spLocks noGrp="1"/>
          </p:cNvSpPr>
          <p:nvPr>
            <p:ph type="ftr" sz="quarter" idx="11"/>
          </p:nvPr>
        </p:nvSpPr>
        <p:spPr/>
        <p:txBody>
          <a:bodyPr/>
          <a:lstStyle/>
          <a:p>
            <a:r>
              <a:rPr lang="sk-SK"/>
              <a:t>© 2024 Keith A. Pray</a:t>
            </a:r>
            <a:endParaRPr lang="en-US"/>
          </a:p>
        </p:txBody>
      </p:sp>
      <p:sp>
        <p:nvSpPr>
          <p:cNvPr id="9" name="Slide Number Placeholder 8"/>
          <p:cNvSpPr>
            <a:spLocks noGrp="1"/>
          </p:cNvSpPr>
          <p:nvPr>
            <p:ph type="sldNum" sz="quarter" idx="12"/>
          </p:nvPr>
        </p:nvSpPr>
        <p:spPr/>
        <p:txBody>
          <a:bodyPr/>
          <a:lstStyle/>
          <a:p>
            <a:fld id="{A2A17EAB-8B51-5C40-8776-6683E51FA7A0}"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endParaRPr dirty="0"/>
          </a:p>
        </p:txBody>
      </p:sp>
      <p:sp>
        <p:nvSpPr>
          <p:cNvPr id="3" name="Date Placeholder 2"/>
          <p:cNvSpPr>
            <a:spLocks noGrp="1"/>
          </p:cNvSpPr>
          <p:nvPr>
            <p:ph type="dt" sz="half" idx="10"/>
          </p:nvPr>
        </p:nvSpPr>
        <p:spPr/>
        <p:txBody>
          <a:bodyPr/>
          <a:lstStyle/>
          <a:p>
            <a:endParaRPr lang="en-US"/>
          </a:p>
        </p:txBody>
      </p:sp>
      <p:sp>
        <p:nvSpPr>
          <p:cNvPr id="4" name="Footer Placeholder 3"/>
          <p:cNvSpPr>
            <a:spLocks noGrp="1"/>
          </p:cNvSpPr>
          <p:nvPr>
            <p:ph type="ftr" sz="quarter" idx="11"/>
          </p:nvPr>
        </p:nvSpPr>
        <p:spPr/>
        <p:txBody>
          <a:bodyPr/>
          <a:lstStyle/>
          <a:p>
            <a:r>
              <a:rPr lang="sk-SK"/>
              <a:t>© 2024 Keith A. Pray</a:t>
            </a:r>
            <a:endParaRPr lang="en-US"/>
          </a:p>
        </p:txBody>
      </p:sp>
      <p:sp>
        <p:nvSpPr>
          <p:cNvPr id="5" name="Slide Number Placeholder 4"/>
          <p:cNvSpPr>
            <a:spLocks noGrp="1"/>
          </p:cNvSpPr>
          <p:nvPr>
            <p:ph type="sldNum" sz="quarter" idx="12"/>
          </p:nvPr>
        </p:nvSpPr>
        <p:spPr/>
        <p:txBody>
          <a:bodyPr/>
          <a:lstStyle/>
          <a:p>
            <a:fld id="{A2A17EAB-8B51-5C40-8776-6683E51FA7A0}"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0" name="Rectangle 19"/>
          <p:cNvSpPr/>
          <p:nvPr/>
        </p:nvSpPr>
        <p:spPr>
          <a:xfrm>
            <a:off x="0" y="-836"/>
            <a:ext cx="5715000" cy="514433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91436" tIns="45718" rIns="91436" bIns="45718" rtlCol="0" anchor="ctr"/>
          <a:lstStyle/>
          <a:p>
            <a:pPr algn="ctr"/>
            <a:endParaRPr/>
          </a:p>
        </p:txBody>
      </p:sp>
      <p:sp>
        <p:nvSpPr>
          <p:cNvPr id="2" name="Title 1"/>
          <p:cNvSpPr>
            <a:spLocks noGrp="1"/>
          </p:cNvSpPr>
          <p:nvPr>
            <p:ph type="title"/>
          </p:nvPr>
        </p:nvSpPr>
        <p:spPr>
          <a:xfrm>
            <a:off x="5867400" y="361950"/>
            <a:ext cx="2971800" cy="1066800"/>
          </a:xfrm>
        </p:spPr>
        <p:txBody>
          <a:bodyPr anchor="b">
            <a:noAutofit/>
          </a:bodyPr>
          <a:lstStyle>
            <a:lvl1pPr algn="l">
              <a:defRPr sz="2400" b="0"/>
            </a:lvl1pPr>
          </a:lstStyle>
          <a:p>
            <a:r>
              <a:rPr lang="en-US"/>
              <a:t>Click to edit Master title style</a:t>
            </a:r>
            <a:endParaRPr/>
          </a:p>
        </p:txBody>
      </p:sp>
      <p:sp>
        <p:nvSpPr>
          <p:cNvPr id="3" name="Content Placeholder 2"/>
          <p:cNvSpPr>
            <a:spLocks noGrp="1"/>
          </p:cNvSpPr>
          <p:nvPr>
            <p:ph idx="1"/>
          </p:nvPr>
        </p:nvSpPr>
        <p:spPr bwMode="white">
          <a:xfrm>
            <a:off x="381000" y="361950"/>
            <a:ext cx="4953000" cy="4381501"/>
          </a:xfrm>
        </p:spPr>
        <p:txBody>
          <a:bodyPr>
            <a:normAutofit/>
          </a:bodyPr>
          <a:lstStyle>
            <a:lvl1pPr>
              <a:defRPr sz="2100"/>
            </a:lvl1pPr>
            <a:lvl2pPr>
              <a:defRPr sz="1800"/>
            </a:lvl2pPr>
            <a:lvl3pPr>
              <a:defRPr sz="1500"/>
            </a:lvl3pPr>
            <a:lvl4pPr>
              <a:defRPr sz="14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Text Placeholder 3"/>
          <p:cNvSpPr>
            <a:spLocks noGrp="1"/>
          </p:cNvSpPr>
          <p:nvPr>
            <p:ph type="body" sz="half" idx="2"/>
          </p:nvPr>
        </p:nvSpPr>
        <p:spPr>
          <a:xfrm>
            <a:off x="5867400" y="1581150"/>
            <a:ext cx="2971800" cy="3200400"/>
          </a:xfrm>
        </p:spPr>
        <p:txBody>
          <a:bodyPr anchor="t" anchorCtr="0">
            <a:normAutofit/>
          </a:bodyPr>
          <a:lstStyle>
            <a:lvl1pPr marL="0" indent="0">
              <a:spcBef>
                <a:spcPts val="1200"/>
              </a:spcBef>
              <a:buNone/>
              <a:defRPr sz="1500">
                <a:solidFill>
                  <a:schemeClr val="tx1"/>
                </a:solidFill>
              </a:defRPr>
            </a:lvl1pPr>
            <a:lvl2pPr marL="457181" indent="0">
              <a:buNone/>
              <a:defRPr sz="1200"/>
            </a:lvl2pPr>
            <a:lvl3pPr marL="914362" indent="0">
              <a:buNone/>
              <a:defRPr sz="1000"/>
            </a:lvl3pPr>
            <a:lvl4pPr marL="1371543" indent="0">
              <a:buNone/>
              <a:defRPr sz="900"/>
            </a:lvl4pPr>
            <a:lvl5pPr marL="1828724" indent="0">
              <a:buNone/>
              <a:defRPr sz="900"/>
            </a:lvl5pPr>
            <a:lvl6pPr marL="2285905" indent="0">
              <a:buNone/>
              <a:defRPr sz="900"/>
            </a:lvl6pPr>
            <a:lvl7pPr marL="2743086" indent="0">
              <a:buNone/>
              <a:defRPr sz="900"/>
            </a:lvl7pPr>
            <a:lvl8pPr marL="3200266" indent="0">
              <a:buNone/>
              <a:defRPr sz="900"/>
            </a:lvl8pPr>
            <a:lvl9pPr marL="3657448" indent="0">
              <a:buNone/>
              <a:defRPr sz="900"/>
            </a:lvl9pPr>
          </a:lstStyle>
          <a:p>
            <a:pPr lvl="0"/>
            <a:r>
              <a:rPr lang="en-US"/>
              <a:t>Click to edit Master text styles</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8" name="Isosceles Triangle 5"/>
          <p:cNvSpPr/>
          <p:nvPr/>
        </p:nvSpPr>
        <p:spPr>
          <a:xfrm>
            <a:off x="-1205" y="-836"/>
            <a:ext cx="9145184" cy="5147769"/>
          </a:xfrm>
          <a:custGeom>
            <a:avLst/>
            <a:gdLst/>
            <a:ahLst/>
            <a:cxnLst/>
            <a:rect l="l" t="t" r="r" b="b"/>
            <a:pathLst>
              <a:path w="9145184" h="5147769">
                <a:moveTo>
                  <a:pt x="4573206" y="2611793"/>
                </a:moveTo>
                <a:lnTo>
                  <a:pt x="4673081" y="5144337"/>
                </a:lnTo>
                <a:lnTo>
                  <a:pt x="4473331" y="5144337"/>
                </a:lnTo>
                <a:close/>
                <a:moveTo>
                  <a:pt x="4571642" y="2577669"/>
                </a:moveTo>
                <a:lnTo>
                  <a:pt x="4568842" y="2582993"/>
                </a:lnTo>
                <a:lnTo>
                  <a:pt x="4572592" y="2595063"/>
                </a:lnTo>
                <a:lnTo>
                  <a:pt x="4576342" y="2582993"/>
                </a:lnTo>
                <a:lnTo>
                  <a:pt x="4573542" y="2577669"/>
                </a:lnTo>
                <a:lnTo>
                  <a:pt x="4576527" y="2582398"/>
                </a:lnTo>
                <a:lnTo>
                  <a:pt x="4577948" y="2577822"/>
                </a:lnTo>
                <a:lnTo>
                  <a:pt x="4576812" y="2582849"/>
                </a:lnTo>
                <a:lnTo>
                  <a:pt x="6195680" y="5147769"/>
                </a:lnTo>
                <a:lnTo>
                  <a:pt x="5925258" y="5147769"/>
                </a:lnTo>
                <a:lnTo>
                  <a:pt x="4576648" y="2583574"/>
                </a:lnTo>
                <a:lnTo>
                  <a:pt x="4573436" y="2597778"/>
                </a:lnTo>
                <a:lnTo>
                  <a:pt x="5365626" y="5147732"/>
                </a:lnTo>
                <a:lnTo>
                  <a:pt x="5148352" y="5147731"/>
                </a:lnTo>
                <a:lnTo>
                  <a:pt x="4572592" y="2601509"/>
                </a:lnTo>
                <a:lnTo>
                  <a:pt x="3996832" y="5147731"/>
                </a:lnTo>
                <a:lnTo>
                  <a:pt x="3779558" y="5147732"/>
                </a:lnTo>
                <a:lnTo>
                  <a:pt x="4571749" y="2597778"/>
                </a:lnTo>
                <a:lnTo>
                  <a:pt x="4568537" y="2583574"/>
                </a:lnTo>
                <a:lnTo>
                  <a:pt x="3219926" y="5147769"/>
                </a:lnTo>
                <a:lnTo>
                  <a:pt x="2949504" y="5147769"/>
                </a:lnTo>
                <a:lnTo>
                  <a:pt x="4568373" y="2582849"/>
                </a:lnTo>
                <a:lnTo>
                  <a:pt x="4567236" y="2577822"/>
                </a:lnTo>
                <a:lnTo>
                  <a:pt x="4568658" y="2582398"/>
                </a:lnTo>
                <a:close/>
                <a:moveTo>
                  <a:pt x="4575557" y="2575085"/>
                </a:moveTo>
                <a:lnTo>
                  <a:pt x="7359080" y="5147393"/>
                </a:lnTo>
                <a:lnTo>
                  <a:pt x="6952676" y="5147393"/>
                </a:lnTo>
                <a:close/>
                <a:moveTo>
                  <a:pt x="4569627" y="2575085"/>
                </a:moveTo>
                <a:lnTo>
                  <a:pt x="2192508" y="5147393"/>
                </a:lnTo>
                <a:lnTo>
                  <a:pt x="1786104" y="5147393"/>
                </a:lnTo>
                <a:close/>
                <a:moveTo>
                  <a:pt x="4575024" y="2574459"/>
                </a:moveTo>
                <a:lnTo>
                  <a:pt x="4578940" y="2575344"/>
                </a:lnTo>
                <a:lnTo>
                  <a:pt x="4578048" y="2574781"/>
                </a:lnTo>
                <a:lnTo>
                  <a:pt x="4579253" y="2575415"/>
                </a:lnTo>
                <a:lnTo>
                  <a:pt x="9145184" y="3607878"/>
                </a:lnTo>
                <a:lnTo>
                  <a:pt x="9145184" y="3994264"/>
                </a:lnTo>
                <a:lnTo>
                  <a:pt x="4580914" y="2576289"/>
                </a:lnTo>
                <a:lnTo>
                  <a:pt x="9144554" y="4976484"/>
                </a:lnTo>
                <a:lnTo>
                  <a:pt x="9144554" y="5147483"/>
                </a:lnTo>
                <a:lnTo>
                  <a:pt x="8654212" y="5147483"/>
                </a:lnTo>
                <a:lnTo>
                  <a:pt x="4579973" y="2575996"/>
                </a:lnTo>
                <a:close/>
                <a:moveTo>
                  <a:pt x="4570160" y="2574459"/>
                </a:moveTo>
                <a:lnTo>
                  <a:pt x="4565211" y="2575996"/>
                </a:lnTo>
                <a:lnTo>
                  <a:pt x="490972" y="5147483"/>
                </a:lnTo>
                <a:lnTo>
                  <a:pt x="629" y="5147483"/>
                </a:lnTo>
                <a:lnTo>
                  <a:pt x="630" y="4976484"/>
                </a:lnTo>
                <a:lnTo>
                  <a:pt x="4564270" y="2576289"/>
                </a:lnTo>
                <a:lnTo>
                  <a:pt x="0" y="3994264"/>
                </a:lnTo>
                <a:lnTo>
                  <a:pt x="0" y="3607878"/>
                </a:lnTo>
                <a:lnTo>
                  <a:pt x="4565931" y="2575415"/>
                </a:lnTo>
                <a:lnTo>
                  <a:pt x="4567137" y="2574781"/>
                </a:lnTo>
                <a:lnTo>
                  <a:pt x="4566244" y="2575344"/>
                </a:lnTo>
                <a:close/>
                <a:moveTo>
                  <a:pt x="630" y="286"/>
                </a:moveTo>
                <a:lnTo>
                  <a:pt x="490972" y="286"/>
                </a:lnTo>
                <a:lnTo>
                  <a:pt x="4565212" y="2571773"/>
                </a:lnTo>
                <a:lnTo>
                  <a:pt x="4567326" y="2572430"/>
                </a:lnTo>
                <a:lnTo>
                  <a:pt x="4569443" y="2572513"/>
                </a:lnTo>
                <a:lnTo>
                  <a:pt x="1786104" y="376"/>
                </a:lnTo>
                <a:lnTo>
                  <a:pt x="2192508" y="376"/>
                </a:lnTo>
                <a:lnTo>
                  <a:pt x="4569471" y="2572514"/>
                </a:lnTo>
                <a:lnTo>
                  <a:pt x="4571301" y="2572587"/>
                </a:lnTo>
                <a:lnTo>
                  <a:pt x="4569599" y="2572654"/>
                </a:lnTo>
                <a:lnTo>
                  <a:pt x="4569627" y="2572684"/>
                </a:lnTo>
                <a:lnTo>
                  <a:pt x="4569595" y="2572654"/>
                </a:lnTo>
                <a:lnTo>
                  <a:pt x="4568222" y="2572708"/>
                </a:lnTo>
                <a:lnTo>
                  <a:pt x="4570160" y="2573310"/>
                </a:lnTo>
                <a:lnTo>
                  <a:pt x="4567604" y="2572732"/>
                </a:lnTo>
                <a:lnTo>
                  <a:pt x="4566783" y="2572765"/>
                </a:lnTo>
                <a:lnTo>
                  <a:pt x="4567137" y="2572988"/>
                </a:lnTo>
                <a:lnTo>
                  <a:pt x="4566717" y="2572767"/>
                </a:lnTo>
                <a:lnTo>
                  <a:pt x="1205" y="2752816"/>
                </a:lnTo>
                <a:lnTo>
                  <a:pt x="1205" y="2392358"/>
                </a:lnTo>
                <a:lnTo>
                  <a:pt x="4565974" y="2572377"/>
                </a:lnTo>
                <a:lnTo>
                  <a:pt x="4565931" y="2572354"/>
                </a:lnTo>
                <a:lnTo>
                  <a:pt x="0" y="1539891"/>
                </a:lnTo>
                <a:lnTo>
                  <a:pt x="0" y="1153505"/>
                </a:lnTo>
                <a:lnTo>
                  <a:pt x="4564271" y="2571481"/>
                </a:lnTo>
                <a:lnTo>
                  <a:pt x="630" y="171286"/>
                </a:lnTo>
                <a:close/>
                <a:moveTo>
                  <a:pt x="9144554" y="286"/>
                </a:moveTo>
                <a:lnTo>
                  <a:pt x="9144554" y="171286"/>
                </a:lnTo>
                <a:lnTo>
                  <a:pt x="4580915" y="2571480"/>
                </a:lnTo>
                <a:lnTo>
                  <a:pt x="9145184" y="1153505"/>
                </a:lnTo>
                <a:lnTo>
                  <a:pt x="9145184" y="1539891"/>
                </a:lnTo>
                <a:lnTo>
                  <a:pt x="4579254" y="2572354"/>
                </a:lnTo>
                <a:lnTo>
                  <a:pt x="4579211" y="2572377"/>
                </a:lnTo>
                <a:lnTo>
                  <a:pt x="9143978" y="2392358"/>
                </a:lnTo>
                <a:lnTo>
                  <a:pt x="9143979" y="2752816"/>
                </a:lnTo>
                <a:lnTo>
                  <a:pt x="4578467" y="2572767"/>
                </a:lnTo>
                <a:lnTo>
                  <a:pt x="4578048" y="2572988"/>
                </a:lnTo>
                <a:lnTo>
                  <a:pt x="4578402" y="2572765"/>
                </a:lnTo>
                <a:lnTo>
                  <a:pt x="4577580" y="2572732"/>
                </a:lnTo>
                <a:lnTo>
                  <a:pt x="4575024" y="2573310"/>
                </a:lnTo>
                <a:lnTo>
                  <a:pt x="4576963" y="2572708"/>
                </a:lnTo>
                <a:lnTo>
                  <a:pt x="4575590" y="2572654"/>
                </a:lnTo>
                <a:lnTo>
                  <a:pt x="4575557" y="2572684"/>
                </a:lnTo>
                <a:lnTo>
                  <a:pt x="4575585" y="2572654"/>
                </a:lnTo>
                <a:lnTo>
                  <a:pt x="4573884" y="2572587"/>
                </a:lnTo>
                <a:lnTo>
                  <a:pt x="4575714" y="2572515"/>
                </a:lnTo>
                <a:lnTo>
                  <a:pt x="6952676" y="376"/>
                </a:lnTo>
                <a:lnTo>
                  <a:pt x="7359080" y="376"/>
                </a:lnTo>
                <a:lnTo>
                  <a:pt x="4575742" y="2572513"/>
                </a:lnTo>
                <a:lnTo>
                  <a:pt x="4577858" y="2572430"/>
                </a:lnTo>
                <a:lnTo>
                  <a:pt x="4579973" y="2571773"/>
                </a:lnTo>
                <a:lnTo>
                  <a:pt x="8654212" y="286"/>
                </a:lnTo>
                <a:close/>
                <a:moveTo>
                  <a:pt x="3219926" y="0"/>
                </a:moveTo>
                <a:lnTo>
                  <a:pt x="4568537" y="2564195"/>
                </a:lnTo>
                <a:lnTo>
                  <a:pt x="4571749" y="2549991"/>
                </a:lnTo>
                <a:lnTo>
                  <a:pt x="3779558" y="38"/>
                </a:lnTo>
                <a:lnTo>
                  <a:pt x="3996832" y="38"/>
                </a:lnTo>
                <a:lnTo>
                  <a:pt x="4572260" y="2544793"/>
                </a:lnTo>
                <a:lnTo>
                  <a:pt x="4471935" y="837"/>
                </a:lnTo>
                <a:lnTo>
                  <a:pt x="4674477" y="837"/>
                </a:lnTo>
                <a:lnTo>
                  <a:pt x="4574412" y="2538215"/>
                </a:lnTo>
                <a:lnTo>
                  <a:pt x="5148352" y="38"/>
                </a:lnTo>
                <a:lnTo>
                  <a:pt x="5365626" y="38"/>
                </a:lnTo>
                <a:lnTo>
                  <a:pt x="4574021" y="2548106"/>
                </a:lnTo>
                <a:lnTo>
                  <a:pt x="4573871" y="2551916"/>
                </a:lnTo>
                <a:lnTo>
                  <a:pt x="4576648" y="2564195"/>
                </a:lnTo>
                <a:lnTo>
                  <a:pt x="5925258" y="0"/>
                </a:lnTo>
                <a:lnTo>
                  <a:pt x="6195680" y="0"/>
                </a:lnTo>
                <a:lnTo>
                  <a:pt x="4576812" y="2564920"/>
                </a:lnTo>
                <a:lnTo>
                  <a:pt x="4577948" y="2569947"/>
                </a:lnTo>
                <a:lnTo>
                  <a:pt x="4576527" y="2565371"/>
                </a:lnTo>
                <a:lnTo>
                  <a:pt x="4573542" y="2570100"/>
                </a:lnTo>
                <a:lnTo>
                  <a:pt x="4576342" y="2564777"/>
                </a:lnTo>
                <a:lnTo>
                  <a:pt x="4573699" y="2556271"/>
                </a:lnTo>
                <a:lnTo>
                  <a:pt x="4573206" y="2568777"/>
                </a:lnTo>
                <a:lnTo>
                  <a:pt x="4572575" y="2552763"/>
                </a:lnTo>
                <a:lnTo>
                  <a:pt x="4568842" y="2564777"/>
                </a:lnTo>
                <a:lnTo>
                  <a:pt x="4571642" y="2570100"/>
                </a:lnTo>
                <a:lnTo>
                  <a:pt x="4568658" y="2565371"/>
                </a:lnTo>
                <a:lnTo>
                  <a:pt x="4567236" y="2569947"/>
                </a:lnTo>
                <a:lnTo>
                  <a:pt x="4568373" y="2564920"/>
                </a:lnTo>
                <a:lnTo>
                  <a:pt x="2949504" y="0"/>
                </a:lnTo>
                <a:close/>
              </a:path>
            </a:pathLst>
          </a:custGeom>
          <a:gradFill>
            <a:gsLst>
              <a:gs pos="0">
                <a:schemeClr val="bg1">
                  <a:alpha val="1000"/>
                </a:schemeClr>
              </a:gs>
              <a:gs pos="100000">
                <a:schemeClr val="bg1">
                  <a:alpha val="10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lIns="91436" tIns="45718" rIns="91436" bIns="45718" rtlCol="0" anchor="ctr"/>
          <a:lstStyle/>
          <a:p>
            <a:pPr algn="ctr"/>
            <a:endParaRPr/>
          </a:p>
        </p:txBody>
      </p:sp>
      <p:sp>
        <p:nvSpPr>
          <p:cNvPr id="9" name="Rectangle 8"/>
          <p:cNvSpPr/>
          <p:nvPr/>
        </p:nvSpPr>
        <p:spPr>
          <a:xfrm>
            <a:off x="0" y="-836"/>
            <a:ext cx="4571386" cy="514433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91436" tIns="45718" rIns="91436" bIns="45718" rtlCol="0" anchor="ctr"/>
          <a:lstStyle/>
          <a:p>
            <a:pPr algn="ctr"/>
            <a:endParaRPr/>
          </a:p>
        </p:txBody>
      </p:sp>
      <p:sp>
        <p:nvSpPr>
          <p:cNvPr id="2" name="Title 1"/>
          <p:cNvSpPr>
            <a:spLocks noGrp="1"/>
          </p:cNvSpPr>
          <p:nvPr>
            <p:ph type="title"/>
          </p:nvPr>
        </p:nvSpPr>
        <p:spPr>
          <a:xfrm>
            <a:off x="4800600" y="1428750"/>
            <a:ext cx="3886200" cy="1295400"/>
          </a:xfrm>
        </p:spPr>
        <p:txBody>
          <a:bodyPr anchor="b" anchorCtr="0">
            <a:normAutofit/>
          </a:bodyPr>
          <a:lstStyle>
            <a:lvl1pPr algn="l">
              <a:defRPr sz="2400" b="0"/>
            </a:lvl1pPr>
          </a:lstStyle>
          <a:p>
            <a:r>
              <a:rPr lang="en-US"/>
              <a:t>Click to edit Master title style</a:t>
            </a:r>
            <a:endParaRPr/>
          </a:p>
        </p:txBody>
      </p:sp>
      <p:sp>
        <p:nvSpPr>
          <p:cNvPr id="3" name="Picture Placeholder 2"/>
          <p:cNvSpPr>
            <a:spLocks noGrp="1"/>
          </p:cNvSpPr>
          <p:nvPr>
            <p:ph type="pic" idx="1"/>
          </p:nvPr>
        </p:nvSpPr>
        <p:spPr>
          <a:xfrm>
            <a:off x="381001" y="361951"/>
            <a:ext cx="3809386" cy="4397030"/>
          </a:xfrm>
          <a:noFill/>
          <a:ln w="9525">
            <a:noFill/>
            <a:miter lim="800000"/>
          </a:ln>
          <a:effectLst/>
        </p:spPr>
        <p:txBody>
          <a:bodyPr>
            <a:normAutofit/>
          </a:bodyPr>
          <a:lstStyle>
            <a:lvl1pPr marL="0" indent="0" algn="ctr">
              <a:buNone/>
              <a:defRPr sz="2000"/>
            </a:lvl1pPr>
            <a:lvl2pPr marL="457181" indent="0">
              <a:buNone/>
              <a:defRPr sz="2800"/>
            </a:lvl2pPr>
            <a:lvl3pPr marL="914362" indent="0">
              <a:buNone/>
              <a:defRPr sz="2400"/>
            </a:lvl3pPr>
            <a:lvl4pPr marL="1371543" indent="0">
              <a:buNone/>
              <a:defRPr sz="2000"/>
            </a:lvl4pPr>
            <a:lvl5pPr marL="1828724" indent="0">
              <a:buNone/>
              <a:defRPr sz="2000"/>
            </a:lvl5pPr>
            <a:lvl6pPr marL="2285905" indent="0">
              <a:buNone/>
              <a:defRPr sz="2000"/>
            </a:lvl6pPr>
            <a:lvl7pPr marL="2743086" indent="0">
              <a:buNone/>
              <a:defRPr sz="2000"/>
            </a:lvl7pPr>
            <a:lvl8pPr marL="3200266" indent="0">
              <a:buNone/>
              <a:defRPr sz="2000"/>
            </a:lvl8pPr>
            <a:lvl9pPr marL="3657448" indent="0">
              <a:buNone/>
              <a:defRPr sz="2000"/>
            </a:lvl9pPr>
          </a:lstStyle>
          <a:p>
            <a:r>
              <a:rPr lang="en-US"/>
              <a:t>Drag picture to placeholder or click icon to add</a:t>
            </a:r>
            <a:endParaRPr/>
          </a:p>
        </p:txBody>
      </p:sp>
      <p:sp>
        <p:nvSpPr>
          <p:cNvPr id="4" name="Text Placeholder 3"/>
          <p:cNvSpPr>
            <a:spLocks noGrp="1"/>
          </p:cNvSpPr>
          <p:nvPr>
            <p:ph type="body" sz="half" idx="2"/>
          </p:nvPr>
        </p:nvSpPr>
        <p:spPr>
          <a:xfrm>
            <a:off x="4800600" y="2800350"/>
            <a:ext cx="3886200" cy="1295400"/>
          </a:xfrm>
        </p:spPr>
        <p:txBody>
          <a:bodyPr>
            <a:normAutofit/>
          </a:bodyPr>
          <a:lstStyle>
            <a:lvl1pPr marL="0" indent="0">
              <a:spcBef>
                <a:spcPts val="1200"/>
              </a:spcBef>
              <a:buNone/>
              <a:defRPr sz="1500">
                <a:solidFill>
                  <a:schemeClr val="tx1"/>
                </a:solidFill>
              </a:defRPr>
            </a:lvl1pPr>
            <a:lvl2pPr marL="457181" indent="0">
              <a:buNone/>
              <a:defRPr sz="1200"/>
            </a:lvl2pPr>
            <a:lvl3pPr marL="914362" indent="0">
              <a:buNone/>
              <a:defRPr sz="1000"/>
            </a:lvl3pPr>
            <a:lvl4pPr marL="1371543" indent="0">
              <a:buNone/>
              <a:defRPr sz="900"/>
            </a:lvl4pPr>
            <a:lvl5pPr marL="1828724" indent="0">
              <a:buNone/>
              <a:defRPr sz="900"/>
            </a:lvl5pPr>
            <a:lvl6pPr marL="2285905" indent="0">
              <a:buNone/>
              <a:defRPr sz="900"/>
            </a:lvl6pPr>
            <a:lvl7pPr marL="2743086" indent="0">
              <a:buNone/>
              <a:defRPr sz="900"/>
            </a:lvl7pPr>
            <a:lvl8pPr marL="3200266" indent="0">
              <a:buNone/>
              <a:defRPr sz="900"/>
            </a:lvl8pPr>
            <a:lvl9pPr marL="3657448" indent="0">
              <a:buNone/>
              <a:defRPr sz="900"/>
            </a:lvl9pPr>
          </a:lstStyle>
          <a:p>
            <a:pPr lvl="0"/>
            <a:r>
              <a:rPr lang="en-US"/>
              <a:t>Click to edit Master text styles</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85800" y="361950"/>
            <a:ext cx="7772400" cy="914400"/>
          </a:xfrm>
          <a:prstGeom prst="rect">
            <a:avLst/>
          </a:prstGeom>
          <a:effectLst/>
        </p:spPr>
        <p:txBody>
          <a:bodyPr vert="horz" lIns="91436" tIns="45718" rIns="91436" bIns="45718" rtlCol="0" anchor="ctr" anchorCtr="0">
            <a:normAutofit/>
          </a:bodyPr>
          <a:lstStyle/>
          <a:p>
            <a:r>
              <a:rPr lang="en-US" dirty="0"/>
              <a:t>Click to edit Master title style</a:t>
            </a:r>
            <a:endParaRPr dirty="0"/>
          </a:p>
        </p:txBody>
      </p:sp>
      <p:sp>
        <p:nvSpPr>
          <p:cNvPr id="3" name="Text Placeholder 2"/>
          <p:cNvSpPr>
            <a:spLocks noGrp="1"/>
          </p:cNvSpPr>
          <p:nvPr>
            <p:ph type="body" idx="1"/>
          </p:nvPr>
        </p:nvSpPr>
        <p:spPr>
          <a:xfrm>
            <a:off x="685800" y="1352551"/>
            <a:ext cx="7772400" cy="3352800"/>
          </a:xfrm>
          <a:prstGeom prst="rect">
            <a:avLst/>
          </a:prstGeom>
        </p:spPr>
        <p:txBody>
          <a:bodyPr vert="horz" lIns="91436" tIns="45718" rIns="91436" bIns="45718"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dirty="0"/>
          </a:p>
        </p:txBody>
      </p:sp>
      <p:sp>
        <p:nvSpPr>
          <p:cNvPr id="4" name="Date Placeholder 3"/>
          <p:cNvSpPr>
            <a:spLocks noGrp="1"/>
          </p:cNvSpPr>
          <p:nvPr>
            <p:ph type="dt" sz="half" idx="2"/>
          </p:nvPr>
        </p:nvSpPr>
        <p:spPr>
          <a:xfrm>
            <a:off x="6553200" y="4997196"/>
            <a:ext cx="1066800" cy="146304"/>
          </a:xfrm>
          <a:prstGeom prst="rect">
            <a:avLst/>
          </a:prstGeom>
        </p:spPr>
        <p:txBody>
          <a:bodyPr vert="horz" lIns="91436" tIns="45718" rIns="91436" bIns="45718" rtlCol="0" anchor="ctr"/>
          <a:lstStyle>
            <a:lvl1pPr algn="r">
              <a:defRPr sz="800">
                <a:solidFill>
                  <a:schemeClr val="tx1"/>
                </a:solidFill>
              </a:defRPr>
            </a:lvl1pPr>
          </a:lstStyle>
          <a:p>
            <a:endParaRPr lang="en-US" noProof="0" dirty="0"/>
          </a:p>
        </p:txBody>
      </p:sp>
      <p:sp>
        <p:nvSpPr>
          <p:cNvPr id="5" name="Footer Placeholder 4"/>
          <p:cNvSpPr>
            <a:spLocks noGrp="1"/>
          </p:cNvSpPr>
          <p:nvPr>
            <p:ph type="ftr" sz="quarter" idx="3"/>
          </p:nvPr>
        </p:nvSpPr>
        <p:spPr>
          <a:xfrm>
            <a:off x="0" y="4997196"/>
            <a:ext cx="5562600" cy="146304"/>
          </a:xfrm>
          <a:prstGeom prst="rect">
            <a:avLst/>
          </a:prstGeom>
        </p:spPr>
        <p:txBody>
          <a:bodyPr vert="horz" lIns="91436" tIns="45718" rIns="91436" bIns="45718" rtlCol="0" anchor="ctr"/>
          <a:lstStyle>
            <a:lvl1pPr marL="0" marR="0" indent="0" algn="l" defTabSz="457200" rtl="0" eaLnBrk="1" fontAlgn="auto" latinLnBrk="0" hangingPunct="1">
              <a:lnSpc>
                <a:spcPct val="100000"/>
              </a:lnSpc>
              <a:spcBef>
                <a:spcPts val="0"/>
              </a:spcBef>
              <a:spcAft>
                <a:spcPts val="0"/>
              </a:spcAft>
              <a:buClrTx/>
              <a:buSzTx/>
              <a:buFontTx/>
              <a:buNone/>
              <a:tabLst/>
              <a:defRPr sz="800">
                <a:solidFill>
                  <a:schemeClr val="tx1"/>
                </a:solidFill>
              </a:defRPr>
            </a:lvl1pPr>
          </a:lstStyle>
          <a:p>
            <a:r>
              <a:rPr lang="sk-SK"/>
              <a:t>© 2024 Keith A. Pray</a:t>
            </a:r>
            <a:endParaRPr lang="en-US" dirty="0"/>
          </a:p>
        </p:txBody>
      </p:sp>
      <p:sp>
        <p:nvSpPr>
          <p:cNvPr id="6" name="Slide Number Placeholder 5"/>
          <p:cNvSpPr>
            <a:spLocks noGrp="1"/>
          </p:cNvSpPr>
          <p:nvPr>
            <p:ph type="sldNum" sz="quarter" idx="4"/>
          </p:nvPr>
        </p:nvSpPr>
        <p:spPr>
          <a:xfrm>
            <a:off x="8519160" y="4997196"/>
            <a:ext cx="624840" cy="146304"/>
          </a:xfrm>
          <a:prstGeom prst="rect">
            <a:avLst/>
          </a:prstGeom>
        </p:spPr>
        <p:txBody>
          <a:bodyPr vert="horz" lIns="91436" tIns="45718" rIns="91436" bIns="45718" rtlCol="0" anchor="ctr"/>
          <a:lstStyle>
            <a:lvl1pPr algn="r">
              <a:defRPr sz="800">
                <a:solidFill>
                  <a:schemeClr val="tx1"/>
                </a:solidFill>
              </a:defRPr>
            </a:lvl1pPr>
          </a:lstStyle>
          <a:p>
            <a:fld id="{A2A17EAB-8B51-5C40-8776-6683E51FA7A0}" type="slidenum">
              <a:rPr lang="en-US" smtClean="0"/>
              <a:t>‹#›</a:t>
            </a:fld>
            <a:endParaRPr lang="en-US"/>
          </a:p>
        </p:txBody>
      </p:sp>
      <p:grpSp>
        <p:nvGrpSpPr>
          <p:cNvPr id="10" name="Group 9"/>
          <p:cNvGrpSpPr/>
          <p:nvPr userDrawn="1"/>
        </p:nvGrpSpPr>
        <p:grpSpPr>
          <a:xfrm>
            <a:off x="23" y="21342"/>
            <a:ext cx="9143977" cy="295715"/>
            <a:chOff x="23" y="21342"/>
            <a:chExt cx="9143977" cy="295715"/>
          </a:xfrm>
        </p:grpSpPr>
        <p:sp>
          <p:nvSpPr>
            <p:cNvPr id="9" name="Rectangle 6"/>
            <p:cNvSpPr>
              <a:spLocks noChangeArrowheads="1"/>
            </p:cNvSpPr>
            <p:nvPr userDrawn="1"/>
          </p:nvSpPr>
          <p:spPr bwMode="auto">
            <a:xfrm>
              <a:off x="23" y="36417"/>
              <a:ext cx="9143977" cy="274320"/>
            </a:xfrm>
            <a:prstGeom prst="rect">
              <a:avLst/>
            </a:prstGeom>
            <a:gradFill flip="none" rotWithShape="1">
              <a:gsLst>
                <a:gs pos="0">
                  <a:schemeClr val="bg2"/>
                </a:gs>
                <a:gs pos="100000">
                  <a:schemeClr val="bg1"/>
                </a:gs>
              </a:gsLst>
              <a:path path="shape">
                <a:fillToRect l="50000" t="50000" r="50000" b="50000"/>
              </a:path>
              <a:tileRect/>
            </a:gradFill>
            <a:ln w="9525">
              <a:noFill/>
              <a:miter lim="800000"/>
              <a:headEnd/>
              <a:tailEnd/>
            </a:ln>
          </p:spPr>
          <p:txBody>
            <a:bodyPr tIns="0" anchor="ctr" anchorCtr="0">
              <a:prstTxWarp prst="textNoShape">
                <a:avLst/>
              </a:prstTxWarp>
            </a:bodyPr>
            <a:lstStyle/>
            <a:p>
              <a:pPr algn="l"/>
              <a:r>
                <a:rPr lang="en-US" dirty="0">
                  <a:solidFill>
                    <a:schemeClr val="tx1"/>
                  </a:solidFill>
                </a:rPr>
                <a:t>CS 3043 Social Implications Of Computing</a:t>
              </a:r>
            </a:p>
          </p:txBody>
        </p:sp>
        <p:pic>
          <p:nvPicPr>
            <p:cNvPr id="8" name="Picture 7" descr="WPI_Inst_Prim_FulClr_Rev.png"/>
            <p:cNvPicPr>
              <a:picLocks noChangeAspect="1"/>
            </p:cNvPicPr>
            <p:nvPr userDrawn="1"/>
          </p:nvPicPr>
          <p:blipFill>
            <a:blip r:embed="rId14">
              <a:extLst>
                <a:ext uri="{28A0092B-C50C-407E-A947-70E740481C1C}">
                  <a14:useLocalDpi xmlns:a14="http://schemas.microsoft.com/office/drawing/2010/main" val="0"/>
                </a:ext>
              </a:extLst>
            </a:blip>
            <a:stretch>
              <a:fillRect/>
            </a:stretch>
          </p:blipFill>
          <p:spPr>
            <a:xfrm>
              <a:off x="8123338" y="21342"/>
              <a:ext cx="914400" cy="295715"/>
            </a:xfrm>
            <a:prstGeom prst="rect">
              <a:avLst/>
            </a:prstGeom>
          </p:spPr>
        </p:pic>
      </p:grpSp>
    </p:spTree>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hf sldNum="0" hdr="0" dt="0"/>
  <p:txStyles>
    <p:titleStyle>
      <a:lvl1pPr algn="l" defTabSz="914362" rtl="0" eaLnBrk="1" latinLnBrk="0" hangingPunct="1">
        <a:lnSpc>
          <a:spcPct val="80000"/>
        </a:lnSpc>
        <a:spcBef>
          <a:spcPct val="0"/>
        </a:spcBef>
        <a:buNone/>
        <a:defRPr sz="2700" kern="1200" cap="all" baseline="0">
          <a:solidFill>
            <a:schemeClr val="tx1"/>
          </a:solidFill>
          <a:effectLst/>
          <a:latin typeface="+mj-lt"/>
          <a:ea typeface="+mj-ea"/>
          <a:cs typeface="+mj-cs"/>
        </a:defRPr>
      </a:lvl1pPr>
    </p:titleStyle>
    <p:bodyStyle>
      <a:lvl1pPr marL="205767" indent="-205767" algn="l" defTabSz="914362" rtl="0" eaLnBrk="1" latinLnBrk="0" hangingPunct="1">
        <a:lnSpc>
          <a:spcPct val="90000"/>
        </a:lnSpc>
        <a:spcBef>
          <a:spcPts val="1200"/>
        </a:spcBef>
        <a:buClr>
          <a:schemeClr val="tx2"/>
        </a:buClr>
        <a:buSzPct val="90000"/>
        <a:buFont typeface="Arial" pitchFamily="34" charset="0"/>
        <a:buChar char="•"/>
        <a:defRPr sz="2100" kern="1200">
          <a:solidFill>
            <a:schemeClr val="tx1"/>
          </a:solidFill>
          <a:latin typeface="+mn-lt"/>
          <a:ea typeface="+mn-ea"/>
          <a:cs typeface="+mn-cs"/>
        </a:defRPr>
      </a:lvl1pPr>
      <a:lvl2pPr marL="411535" indent="-205767" algn="l" defTabSz="914362" rtl="0" eaLnBrk="1" latinLnBrk="0" hangingPunct="1">
        <a:lnSpc>
          <a:spcPct val="90000"/>
        </a:lnSpc>
        <a:spcBef>
          <a:spcPts val="600"/>
        </a:spcBef>
        <a:buClr>
          <a:schemeClr val="tx2"/>
        </a:buClr>
        <a:buSzPct val="90000"/>
        <a:buFont typeface="Cambria" pitchFamily="18" charset="0"/>
        <a:buChar char="–"/>
        <a:defRPr sz="1800" kern="1200">
          <a:solidFill>
            <a:schemeClr val="tx1"/>
          </a:solidFill>
          <a:latin typeface="+mn-lt"/>
          <a:ea typeface="+mn-ea"/>
          <a:cs typeface="+mn-cs"/>
        </a:defRPr>
      </a:lvl2pPr>
      <a:lvl3pPr marL="617302" indent="-205767" algn="l" defTabSz="914362" rtl="0" eaLnBrk="1" latinLnBrk="0" hangingPunct="1">
        <a:lnSpc>
          <a:spcPct val="90000"/>
        </a:lnSpc>
        <a:spcBef>
          <a:spcPts val="600"/>
        </a:spcBef>
        <a:buClr>
          <a:schemeClr val="tx2"/>
        </a:buClr>
        <a:buFont typeface="Arial" pitchFamily="34" charset="0"/>
        <a:buChar char="•"/>
        <a:defRPr sz="1500" kern="1200">
          <a:solidFill>
            <a:schemeClr val="tx1"/>
          </a:solidFill>
          <a:latin typeface="+mn-lt"/>
          <a:ea typeface="+mn-ea"/>
          <a:cs typeface="+mn-cs"/>
        </a:defRPr>
      </a:lvl3pPr>
      <a:lvl4pPr marL="823070" indent="-205767" algn="l" defTabSz="914362" rtl="0" eaLnBrk="1" latinLnBrk="0" hangingPunct="1">
        <a:lnSpc>
          <a:spcPct val="90000"/>
        </a:lnSpc>
        <a:spcBef>
          <a:spcPts val="600"/>
        </a:spcBef>
        <a:buClr>
          <a:schemeClr val="tx2"/>
        </a:buClr>
        <a:buSzPct val="100000"/>
        <a:buFont typeface="Cambria" pitchFamily="18" charset="0"/>
        <a:buChar char="–"/>
        <a:defRPr sz="1400" kern="1200">
          <a:solidFill>
            <a:schemeClr val="tx1"/>
          </a:solidFill>
          <a:latin typeface="+mn-lt"/>
          <a:ea typeface="+mn-ea"/>
          <a:cs typeface="+mn-cs"/>
        </a:defRPr>
      </a:lvl4pPr>
      <a:lvl5pPr marL="1028837" indent="-205767" algn="l" defTabSz="914362" rtl="0" eaLnBrk="1" latinLnBrk="0" hangingPunct="1">
        <a:lnSpc>
          <a:spcPct val="90000"/>
        </a:lnSpc>
        <a:spcBef>
          <a:spcPts val="600"/>
        </a:spcBef>
        <a:buClr>
          <a:schemeClr val="tx2"/>
        </a:buClr>
        <a:buFont typeface="Arial" pitchFamily="34" charset="0"/>
        <a:buChar char="•"/>
        <a:defRPr sz="1200" kern="1200">
          <a:solidFill>
            <a:schemeClr val="tx1"/>
          </a:solidFill>
          <a:latin typeface="+mn-lt"/>
          <a:ea typeface="+mn-ea"/>
          <a:cs typeface="+mn-cs"/>
        </a:defRPr>
      </a:lvl5pPr>
      <a:lvl6pPr marL="1234605" indent="-205767" algn="l" defTabSz="914362" rtl="0" eaLnBrk="1" latinLnBrk="0" hangingPunct="1">
        <a:lnSpc>
          <a:spcPct val="90000"/>
        </a:lnSpc>
        <a:spcBef>
          <a:spcPts val="600"/>
        </a:spcBef>
        <a:buClr>
          <a:schemeClr val="tx2"/>
        </a:buClr>
        <a:buSzPct val="100000"/>
        <a:buFont typeface="Cambria" pitchFamily="18" charset="0"/>
        <a:buChar char="–"/>
        <a:defRPr sz="1200" kern="1200">
          <a:solidFill>
            <a:schemeClr val="tx1"/>
          </a:solidFill>
          <a:latin typeface="+mn-lt"/>
          <a:ea typeface="+mn-ea"/>
          <a:cs typeface="+mn-cs"/>
        </a:defRPr>
      </a:lvl6pPr>
      <a:lvl7pPr marL="1440372" indent="-205767" algn="l" defTabSz="914362" rtl="0" eaLnBrk="1" latinLnBrk="0" hangingPunct="1">
        <a:lnSpc>
          <a:spcPct val="90000"/>
        </a:lnSpc>
        <a:spcBef>
          <a:spcPts val="600"/>
        </a:spcBef>
        <a:buClr>
          <a:schemeClr val="tx2"/>
        </a:buClr>
        <a:buFont typeface="Arial" pitchFamily="34" charset="0"/>
        <a:buChar char="•"/>
        <a:defRPr sz="1200" kern="1200">
          <a:solidFill>
            <a:schemeClr val="tx1"/>
          </a:solidFill>
          <a:latin typeface="+mn-lt"/>
          <a:ea typeface="+mn-ea"/>
          <a:cs typeface="+mn-cs"/>
        </a:defRPr>
      </a:lvl7pPr>
      <a:lvl8pPr marL="1646139" indent="-205767" algn="l" defTabSz="914362" rtl="0" eaLnBrk="1" latinLnBrk="0" hangingPunct="1">
        <a:lnSpc>
          <a:spcPct val="90000"/>
        </a:lnSpc>
        <a:spcBef>
          <a:spcPts val="600"/>
        </a:spcBef>
        <a:buClr>
          <a:schemeClr val="tx2"/>
        </a:buClr>
        <a:buSzPct val="100000"/>
        <a:buFont typeface="Cambria" pitchFamily="18" charset="0"/>
        <a:buChar char="–"/>
        <a:defRPr sz="1200" kern="1200">
          <a:solidFill>
            <a:schemeClr val="tx1"/>
          </a:solidFill>
          <a:latin typeface="+mn-lt"/>
          <a:ea typeface="+mn-ea"/>
          <a:cs typeface="+mn-cs"/>
        </a:defRPr>
      </a:lvl8pPr>
      <a:lvl9pPr marL="1851907" indent="-205767" algn="l" defTabSz="914362" rtl="0" eaLnBrk="1" latinLnBrk="0" hangingPunct="1">
        <a:lnSpc>
          <a:spcPct val="90000"/>
        </a:lnSpc>
        <a:spcBef>
          <a:spcPts val="600"/>
        </a:spcBef>
        <a:buClr>
          <a:schemeClr val="tx2"/>
        </a:buClr>
        <a:buFont typeface="Arial" pitchFamily="34" charset="0"/>
        <a:buChar char="•"/>
        <a:defRPr sz="1200" kern="1200">
          <a:solidFill>
            <a:schemeClr val="tx1"/>
          </a:solidFill>
          <a:latin typeface="+mn-lt"/>
          <a:ea typeface="+mn-ea"/>
          <a:cs typeface="+mn-cs"/>
        </a:defRPr>
      </a:lvl9pPr>
    </p:bodyStyle>
    <p:otherStyle>
      <a:defPPr>
        <a:defRPr/>
      </a:defPPr>
      <a:lvl1pPr marL="0" algn="l" defTabSz="914362" rtl="0" eaLnBrk="1" latinLnBrk="0" hangingPunct="1">
        <a:defRPr sz="1800" kern="1200">
          <a:solidFill>
            <a:schemeClr val="tx1"/>
          </a:solidFill>
          <a:latin typeface="+mn-lt"/>
          <a:ea typeface="+mn-ea"/>
          <a:cs typeface="+mn-cs"/>
        </a:defRPr>
      </a:lvl1pPr>
      <a:lvl2pPr marL="457181" algn="l" defTabSz="914362" rtl="0" eaLnBrk="1" latinLnBrk="0" hangingPunct="1">
        <a:defRPr sz="1800" kern="1200">
          <a:solidFill>
            <a:schemeClr val="tx1"/>
          </a:solidFill>
          <a:latin typeface="+mn-lt"/>
          <a:ea typeface="+mn-ea"/>
          <a:cs typeface="+mn-cs"/>
        </a:defRPr>
      </a:lvl2pPr>
      <a:lvl3pPr marL="914362" algn="l" defTabSz="914362" rtl="0" eaLnBrk="1" latinLnBrk="0" hangingPunct="1">
        <a:defRPr sz="1800" kern="1200">
          <a:solidFill>
            <a:schemeClr val="tx1"/>
          </a:solidFill>
          <a:latin typeface="+mn-lt"/>
          <a:ea typeface="+mn-ea"/>
          <a:cs typeface="+mn-cs"/>
        </a:defRPr>
      </a:lvl3pPr>
      <a:lvl4pPr marL="1371543" algn="l" defTabSz="914362" rtl="0" eaLnBrk="1" latinLnBrk="0" hangingPunct="1">
        <a:defRPr sz="1800" kern="1200">
          <a:solidFill>
            <a:schemeClr val="tx1"/>
          </a:solidFill>
          <a:latin typeface="+mn-lt"/>
          <a:ea typeface="+mn-ea"/>
          <a:cs typeface="+mn-cs"/>
        </a:defRPr>
      </a:lvl4pPr>
      <a:lvl5pPr marL="1828724" algn="l" defTabSz="914362" rtl="0" eaLnBrk="1" latinLnBrk="0" hangingPunct="1">
        <a:defRPr sz="1800" kern="1200">
          <a:solidFill>
            <a:schemeClr val="tx1"/>
          </a:solidFill>
          <a:latin typeface="+mn-lt"/>
          <a:ea typeface="+mn-ea"/>
          <a:cs typeface="+mn-cs"/>
        </a:defRPr>
      </a:lvl5pPr>
      <a:lvl6pPr marL="2285905" algn="l" defTabSz="914362" rtl="0" eaLnBrk="1" latinLnBrk="0" hangingPunct="1">
        <a:defRPr sz="1800" kern="1200">
          <a:solidFill>
            <a:schemeClr val="tx1"/>
          </a:solidFill>
          <a:latin typeface="+mn-lt"/>
          <a:ea typeface="+mn-ea"/>
          <a:cs typeface="+mn-cs"/>
        </a:defRPr>
      </a:lvl6pPr>
      <a:lvl7pPr marL="2743086" algn="l" defTabSz="914362" rtl="0" eaLnBrk="1" latinLnBrk="0" hangingPunct="1">
        <a:defRPr sz="1800" kern="1200">
          <a:solidFill>
            <a:schemeClr val="tx1"/>
          </a:solidFill>
          <a:latin typeface="+mn-lt"/>
          <a:ea typeface="+mn-ea"/>
          <a:cs typeface="+mn-cs"/>
        </a:defRPr>
      </a:lvl7pPr>
      <a:lvl8pPr marL="3200266" algn="l" defTabSz="914362" rtl="0" eaLnBrk="1" latinLnBrk="0" hangingPunct="1">
        <a:defRPr sz="1800" kern="1200">
          <a:solidFill>
            <a:schemeClr val="tx1"/>
          </a:solidFill>
          <a:latin typeface="+mn-lt"/>
          <a:ea typeface="+mn-ea"/>
          <a:cs typeface="+mn-cs"/>
        </a:defRPr>
      </a:lvl8pPr>
      <a:lvl9pPr marL="3657448" algn="l" defTabSz="914362"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3839"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hyperlink" Target="http://www.youtube.com/watch?v=x_uUEaeqFog" TargetMode="External"/><Relationship Id="rId2" Type="http://schemas.openxmlformats.org/officeDocument/2006/relationships/notesSlide" Target="../notesSlides/notesSlide10.xml"/><Relationship Id="rId1" Type="http://schemas.openxmlformats.org/officeDocument/2006/relationships/slideLayout" Target="../slideLayouts/slideLayout4.xml"/><Relationship Id="rId5" Type="http://schemas.openxmlformats.org/officeDocument/2006/relationships/image" Target="../media/image6.png"/><Relationship Id="rId4" Type="http://schemas.openxmlformats.org/officeDocument/2006/relationships/hyperlink" Target="https://www.youtube.com/watch?v=x_uUEaeqFog" TargetMode="Externa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hyperlink" Target="https://www.youtube.com/watch?v=j_7deR0idvs" TargetMode="External"/><Relationship Id="rId2" Type="http://schemas.openxmlformats.org/officeDocument/2006/relationships/notesSlide" Target="../notesSlides/notesSlide13.xml"/><Relationship Id="rId1" Type="http://schemas.openxmlformats.org/officeDocument/2006/relationships/slideLayout" Target="../slideLayouts/slideLayout4.xml"/><Relationship Id="rId4" Type="http://schemas.openxmlformats.org/officeDocument/2006/relationships/image" Target="../media/image7.png"/></Relationships>
</file>

<file path=ppt/slides/_rels/slide15.xml.rels><?xml version="1.0" encoding="UTF-8" standalone="yes"?>
<Relationships xmlns="http://schemas.openxmlformats.org/package/2006/relationships"><Relationship Id="rId3" Type="http://schemas.openxmlformats.org/officeDocument/2006/relationships/hyperlink" Target="https://www.youtube.com/watch?v=s2QLL8WawoQ" TargetMode="External"/><Relationship Id="rId2" Type="http://schemas.openxmlformats.org/officeDocument/2006/relationships/notesSlide" Target="../notesSlides/notesSlide14.xml"/><Relationship Id="rId1" Type="http://schemas.openxmlformats.org/officeDocument/2006/relationships/slideLayout" Target="../slideLayouts/slideLayout4.xml"/><Relationship Id="rId4" Type="http://schemas.openxmlformats.org/officeDocument/2006/relationships/image" Target="../media/image8.png"/></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4.jpeg"/><Relationship Id="rId5" Type="http://schemas.openxmlformats.org/officeDocument/2006/relationships/hyperlink" Target="https://www.youtube.com/watch?v=njos57IJf-0" TargetMode="External"/><Relationship Id="rId4" Type="http://schemas.openxmlformats.org/officeDocument/2006/relationships/image" Target="../media/image3.png"/></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914400" y="3105150"/>
            <a:ext cx="7315200" cy="1428914"/>
          </a:xfrm>
        </p:spPr>
        <p:txBody>
          <a:bodyPr>
            <a:normAutofit/>
          </a:bodyPr>
          <a:lstStyle/>
          <a:p>
            <a:pPr algn="r"/>
            <a:r>
              <a:rPr lang="en-US" dirty="0"/>
              <a:t>Keith A. Pray</a:t>
            </a:r>
          </a:p>
          <a:p>
            <a:pPr algn="r"/>
            <a:endParaRPr lang="en-US" dirty="0"/>
          </a:p>
          <a:p>
            <a:pPr algn="r"/>
            <a:endParaRPr lang="en-US" dirty="0"/>
          </a:p>
          <a:p>
            <a:r>
              <a:rPr lang="en-US" sz="2000" dirty="0" err="1"/>
              <a:t>socialimps.keithpray.net</a:t>
            </a:r>
            <a:endParaRPr lang="en-US" sz="2000" dirty="0"/>
          </a:p>
        </p:txBody>
      </p:sp>
      <p:sp>
        <p:nvSpPr>
          <p:cNvPr id="2" name="Title 1"/>
          <p:cNvSpPr>
            <a:spLocks noGrp="1"/>
          </p:cNvSpPr>
          <p:nvPr>
            <p:ph type="ctrTitle"/>
          </p:nvPr>
        </p:nvSpPr>
        <p:spPr/>
        <p:txBody>
          <a:bodyPr/>
          <a:lstStyle/>
          <a:p>
            <a:pPr algn="l"/>
            <a:r>
              <a:rPr lang="en-US" dirty="0"/>
              <a:t>Class 3</a:t>
            </a:r>
            <a:br>
              <a:rPr lang="en-US" dirty="0"/>
            </a:br>
            <a:r>
              <a:rPr lang="en-US" dirty="0"/>
              <a:t>Ethics</a:t>
            </a:r>
          </a:p>
        </p:txBody>
      </p:sp>
      <p:sp>
        <p:nvSpPr>
          <p:cNvPr id="4" name="Footer Placeholder 3"/>
          <p:cNvSpPr>
            <a:spLocks noGrp="1"/>
          </p:cNvSpPr>
          <p:nvPr>
            <p:ph type="ftr" sz="quarter" idx="3"/>
          </p:nvPr>
        </p:nvSpPr>
        <p:spPr/>
        <p:txBody>
          <a:bodyPr/>
          <a:lstStyle/>
          <a:p>
            <a:r>
              <a:rPr lang="sk-SK"/>
              <a:t>© 2024 Keith A. Pray</a:t>
            </a:r>
            <a:endParaRPr lang="en-US" dirty="0"/>
          </a:p>
        </p:txBody>
      </p:sp>
    </p:spTree>
    <p:extLst>
      <p:ext uri="{BB962C8B-B14F-4D97-AF65-F5344CB8AC3E}">
        <p14:creationId xmlns:p14="http://schemas.microsoft.com/office/powerpoint/2010/main" val="244934121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Clarifying Points</a:t>
            </a:r>
          </a:p>
        </p:txBody>
      </p:sp>
      <p:sp>
        <p:nvSpPr>
          <p:cNvPr id="3" name="Content Placeholder 2"/>
          <p:cNvSpPr>
            <a:spLocks noGrp="1"/>
          </p:cNvSpPr>
          <p:nvPr>
            <p:ph sz="half" idx="1"/>
          </p:nvPr>
        </p:nvSpPr>
        <p:spPr/>
        <p:txBody>
          <a:bodyPr/>
          <a:lstStyle/>
          <a:p>
            <a:pPr marL="0" indent="0">
              <a:buNone/>
            </a:pPr>
            <a:r>
              <a:rPr lang="en-US" dirty="0"/>
              <a:t>Ethical Actions</a:t>
            </a:r>
          </a:p>
          <a:p>
            <a:r>
              <a:rPr lang="en-US" dirty="0"/>
              <a:t>Based on belief that people are</a:t>
            </a:r>
          </a:p>
          <a:p>
            <a:pPr lvl="1"/>
            <a:r>
              <a:rPr lang="en-US" dirty="0"/>
              <a:t>Rational</a:t>
            </a:r>
          </a:p>
          <a:p>
            <a:pPr lvl="1"/>
            <a:r>
              <a:rPr lang="en-US" dirty="0"/>
              <a:t>Free to choose</a:t>
            </a:r>
          </a:p>
          <a:p>
            <a:r>
              <a:rPr lang="en-US" dirty="0"/>
              <a:t>Can be</a:t>
            </a:r>
          </a:p>
          <a:p>
            <a:pPr lvl="1"/>
            <a:r>
              <a:rPr lang="en-US" dirty="0"/>
              <a:t>Mandatory</a:t>
            </a:r>
          </a:p>
          <a:p>
            <a:pPr lvl="1"/>
            <a:r>
              <a:rPr lang="en-US" dirty="0"/>
              <a:t>Prohibited</a:t>
            </a:r>
          </a:p>
          <a:p>
            <a:pPr lvl="1"/>
            <a:r>
              <a:rPr lang="en-US" dirty="0"/>
              <a:t>Acceptable</a:t>
            </a:r>
          </a:p>
        </p:txBody>
      </p:sp>
      <p:sp>
        <p:nvSpPr>
          <p:cNvPr id="4" name="Content Placeholder 3"/>
          <p:cNvSpPr>
            <a:spLocks noGrp="1"/>
          </p:cNvSpPr>
          <p:nvPr>
            <p:ph sz="half" idx="2"/>
          </p:nvPr>
        </p:nvSpPr>
        <p:spPr/>
        <p:txBody>
          <a:bodyPr/>
          <a:lstStyle/>
          <a:p>
            <a:pPr marL="0" indent="0">
              <a:buNone/>
            </a:pPr>
            <a:r>
              <a:rPr lang="en-US" dirty="0"/>
              <a:t>Rights</a:t>
            </a:r>
          </a:p>
          <a:p>
            <a:r>
              <a:rPr lang="en-US" dirty="0"/>
              <a:t>Negative </a:t>
            </a:r>
          </a:p>
          <a:p>
            <a:pPr lvl="1"/>
            <a:r>
              <a:rPr lang="en-US" dirty="0"/>
              <a:t>Liberties</a:t>
            </a:r>
          </a:p>
          <a:p>
            <a:pPr lvl="1"/>
            <a:r>
              <a:rPr lang="en-US" dirty="0"/>
              <a:t>Often Absolute</a:t>
            </a:r>
          </a:p>
          <a:p>
            <a:r>
              <a:rPr lang="en-US" dirty="0"/>
              <a:t>Positive</a:t>
            </a:r>
          </a:p>
          <a:p>
            <a:pPr lvl="1"/>
            <a:r>
              <a:rPr lang="en-US" dirty="0"/>
              <a:t>Claim-rights</a:t>
            </a:r>
          </a:p>
          <a:p>
            <a:pPr lvl="1"/>
            <a:r>
              <a:rPr lang="en-US" dirty="0"/>
              <a:t>Often Limited</a:t>
            </a:r>
          </a:p>
          <a:p>
            <a:pPr lvl="1"/>
            <a:r>
              <a:rPr lang="en-US" dirty="0"/>
              <a:t>Usually requires someone else to provide</a:t>
            </a:r>
          </a:p>
        </p:txBody>
      </p:sp>
      <p:sp>
        <p:nvSpPr>
          <p:cNvPr id="5" name="Footer Placeholder 4"/>
          <p:cNvSpPr>
            <a:spLocks noGrp="1"/>
          </p:cNvSpPr>
          <p:nvPr>
            <p:ph type="ftr" sz="quarter" idx="11"/>
          </p:nvPr>
        </p:nvSpPr>
        <p:spPr/>
        <p:txBody>
          <a:bodyPr/>
          <a:lstStyle/>
          <a:p>
            <a:r>
              <a:rPr lang="sk-SK"/>
              <a:t>© 2024 Keith A. Pray</a:t>
            </a:r>
            <a:endParaRPr lang="en-US"/>
          </a:p>
        </p:txBody>
      </p:sp>
    </p:spTree>
    <p:extLst>
      <p:ext uri="{BB962C8B-B14F-4D97-AF65-F5344CB8AC3E}">
        <p14:creationId xmlns:p14="http://schemas.microsoft.com/office/powerpoint/2010/main" val="204310499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4"/>
          <p:cNvSpPr>
            <a:spLocks noChangeArrowheads="1"/>
          </p:cNvSpPr>
          <p:nvPr/>
        </p:nvSpPr>
        <p:spPr bwMode="auto">
          <a:xfrm>
            <a:off x="0" y="1352551"/>
            <a:ext cx="4724400" cy="320194"/>
          </a:xfrm>
          <a:prstGeom prst="rect">
            <a:avLst/>
          </a:prstGeom>
          <a:solidFill>
            <a:schemeClr val="bg1">
              <a:alpha val="24000"/>
            </a:schemeClr>
          </a:solidFill>
          <a:ln w="9525">
            <a:noFill/>
            <a:miter lim="800000"/>
            <a:headEnd/>
            <a:tailEnd/>
          </a:ln>
        </p:spPr>
        <p:txBody>
          <a:bodyPr wrap="none" anchor="ctr">
            <a:prstTxWarp prst="textNoShape">
              <a:avLst/>
            </a:prstTxWarp>
          </a:bodyPr>
          <a:lstStyle/>
          <a:p>
            <a:endParaRPr lang="en-US"/>
          </a:p>
        </p:txBody>
      </p:sp>
      <p:sp>
        <p:nvSpPr>
          <p:cNvPr id="8" name="Rectangle 4"/>
          <p:cNvSpPr>
            <a:spLocks noChangeArrowheads="1"/>
          </p:cNvSpPr>
          <p:nvPr/>
        </p:nvSpPr>
        <p:spPr bwMode="auto">
          <a:xfrm>
            <a:off x="4724400" y="1352551"/>
            <a:ext cx="3733800" cy="3352800"/>
          </a:xfrm>
          <a:prstGeom prst="rect">
            <a:avLst/>
          </a:prstGeom>
          <a:solidFill>
            <a:schemeClr val="bg1">
              <a:alpha val="24000"/>
            </a:schemeClr>
          </a:solidFill>
          <a:ln w="9525">
            <a:noFill/>
            <a:miter lim="800000"/>
            <a:headEnd/>
            <a:tailEnd/>
          </a:ln>
        </p:spPr>
        <p:txBody>
          <a:bodyPr wrap="none" anchor="ctr">
            <a:prstTxWarp prst="textNoShape">
              <a:avLst/>
            </a:prstTxWarp>
          </a:bodyPr>
          <a:lstStyle/>
          <a:p>
            <a:endParaRPr lang="en-US"/>
          </a:p>
        </p:txBody>
      </p:sp>
      <p:sp>
        <p:nvSpPr>
          <p:cNvPr id="2" name="Title 1"/>
          <p:cNvSpPr>
            <a:spLocks noGrp="1"/>
          </p:cNvSpPr>
          <p:nvPr>
            <p:ph type="title"/>
          </p:nvPr>
        </p:nvSpPr>
        <p:spPr/>
        <p:txBody>
          <a:bodyPr/>
          <a:lstStyle/>
          <a:p>
            <a:r>
              <a:rPr lang="en-US" dirty="0"/>
              <a:t>Ethics Vocabulary</a:t>
            </a:r>
          </a:p>
        </p:txBody>
      </p:sp>
      <p:sp>
        <p:nvSpPr>
          <p:cNvPr id="7" name="Content Placeholder 6"/>
          <p:cNvSpPr>
            <a:spLocks noGrp="1"/>
          </p:cNvSpPr>
          <p:nvPr>
            <p:ph sz="half" idx="2"/>
          </p:nvPr>
        </p:nvSpPr>
        <p:spPr/>
        <p:txBody>
          <a:bodyPr>
            <a:normAutofit lnSpcReduction="10000"/>
          </a:bodyPr>
          <a:lstStyle/>
          <a:p>
            <a:r>
              <a:rPr lang="en-US" dirty="0"/>
              <a:t>Greek </a:t>
            </a:r>
            <a:r>
              <a:rPr lang="en-US" dirty="0" err="1"/>
              <a:t>deon</a:t>
            </a:r>
            <a:r>
              <a:rPr lang="en-US" dirty="0"/>
              <a:t> = duty</a:t>
            </a:r>
          </a:p>
          <a:p>
            <a:r>
              <a:rPr lang="en-US" dirty="0"/>
              <a:t>Emphasizes duty and absolute rules to be followed whether they lead to good or bad consequences. </a:t>
            </a:r>
          </a:p>
          <a:p>
            <a:r>
              <a:rPr lang="en-US" dirty="0"/>
              <a:t>Kant often primary example.</a:t>
            </a:r>
          </a:p>
          <a:p>
            <a:r>
              <a:rPr lang="en-US" dirty="0"/>
              <a:t>Rules should apply to everyone.</a:t>
            </a:r>
          </a:p>
          <a:p>
            <a:r>
              <a:rPr lang="en-US" dirty="0"/>
              <a:t>Good rules intrinsically follow logic. Follow reason not emotion to make decisions.</a:t>
            </a:r>
          </a:p>
          <a:p>
            <a:r>
              <a:rPr lang="en-US" dirty="0"/>
              <a:t>Treat people as an ends, not solely as a means. Respect for persons.</a:t>
            </a:r>
          </a:p>
        </p:txBody>
      </p:sp>
      <p:sp>
        <p:nvSpPr>
          <p:cNvPr id="4" name="Footer Placeholder 3"/>
          <p:cNvSpPr>
            <a:spLocks noGrp="1"/>
          </p:cNvSpPr>
          <p:nvPr>
            <p:ph type="ftr" sz="quarter" idx="11"/>
          </p:nvPr>
        </p:nvSpPr>
        <p:spPr/>
        <p:txBody>
          <a:bodyPr/>
          <a:lstStyle/>
          <a:p>
            <a:r>
              <a:rPr lang="sk-SK"/>
              <a:t>© 2024 Keith A. Pray</a:t>
            </a:r>
            <a:endParaRPr lang="en-US"/>
          </a:p>
        </p:txBody>
      </p:sp>
      <p:sp>
        <p:nvSpPr>
          <p:cNvPr id="10" name="Content Placeholder 2"/>
          <p:cNvSpPr>
            <a:spLocks noGrp="1"/>
          </p:cNvSpPr>
          <p:nvPr>
            <p:ph sz="half" idx="1"/>
          </p:nvPr>
        </p:nvSpPr>
        <p:spPr>
          <a:xfrm>
            <a:off x="685800" y="1352551"/>
            <a:ext cx="3733800" cy="3352800"/>
          </a:xfrm>
        </p:spPr>
        <p:txBody>
          <a:bodyPr>
            <a:normAutofit/>
          </a:bodyPr>
          <a:lstStyle/>
          <a:p>
            <a:r>
              <a:rPr lang="en-US" dirty="0"/>
              <a:t>Deontological Theories</a:t>
            </a:r>
          </a:p>
          <a:p>
            <a:pPr lvl="1"/>
            <a:r>
              <a:rPr lang="en-US" dirty="0"/>
              <a:t>A.K.A. </a:t>
            </a:r>
            <a:r>
              <a:rPr lang="en-US" dirty="0" err="1"/>
              <a:t>nonconsequentialist</a:t>
            </a:r>
            <a:endParaRPr lang="en-US" dirty="0"/>
          </a:p>
          <a:p>
            <a:pPr lvl="1"/>
            <a:r>
              <a:rPr lang="en-US" dirty="0"/>
              <a:t>Theory/study of moral obligation</a:t>
            </a:r>
          </a:p>
          <a:p>
            <a:r>
              <a:rPr lang="en-US" dirty="0"/>
              <a:t>Consequentialist Theories</a:t>
            </a:r>
          </a:p>
          <a:p>
            <a:r>
              <a:rPr lang="en-US" dirty="0"/>
              <a:t>Social Contract Theory</a:t>
            </a:r>
          </a:p>
          <a:p>
            <a:pPr lvl="1"/>
            <a:r>
              <a:rPr lang="en-US" dirty="0"/>
              <a:t>A.K.A. Contractarianism</a:t>
            </a:r>
          </a:p>
          <a:p>
            <a:r>
              <a:rPr lang="en-US" dirty="0"/>
              <a:t>Virtue Ethics</a:t>
            </a:r>
          </a:p>
          <a:p>
            <a:pPr lvl="1"/>
            <a:r>
              <a:rPr lang="en-US" dirty="0"/>
              <a:t>A.K.A. Character Based Theory</a:t>
            </a:r>
          </a:p>
          <a:p>
            <a:r>
              <a:rPr lang="en-US" dirty="0"/>
              <a:t>Information Ethics</a:t>
            </a:r>
          </a:p>
        </p:txBody>
      </p:sp>
      <p:sp>
        <p:nvSpPr>
          <p:cNvPr id="11" name="Action Button: Movie 10">
            <a:hlinkClick r:id="rId3" highlightClick="1"/>
            <a:extLst>
              <a:ext uri="{FF2B5EF4-FFF2-40B4-BE49-F238E27FC236}">
                <a16:creationId xmlns:a16="http://schemas.microsoft.com/office/drawing/2014/main" id="{EE2CAA44-9E6B-8F42-AEF4-E62E93748BB3}"/>
              </a:ext>
            </a:extLst>
          </p:cNvPr>
          <p:cNvSpPr/>
          <p:nvPr/>
        </p:nvSpPr>
        <p:spPr>
          <a:xfrm>
            <a:off x="144937" y="4544407"/>
            <a:ext cx="395926" cy="321887"/>
          </a:xfrm>
          <a:prstGeom prst="actionButtonMovie">
            <a:avLst/>
          </a:prstGeom>
          <a:ln/>
        </p:spPr>
        <p:style>
          <a:lnRef idx="0">
            <a:schemeClr val="accent3"/>
          </a:lnRef>
          <a:fillRef idx="3">
            <a:schemeClr val="accent3"/>
          </a:fillRef>
          <a:effectRef idx="3">
            <a:schemeClr val="accent3"/>
          </a:effectRef>
          <a:fontRef idx="minor">
            <a:schemeClr val="lt1"/>
          </a:fontRef>
        </p:style>
        <p:txBody>
          <a:bodyPr rtlCol="0" anchor="ctr"/>
          <a:lstStyle/>
          <a:p>
            <a:pPr algn="ctr"/>
            <a:endParaRPr lang="en-US"/>
          </a:p>
        </p:txBody>
      </p:sp>
      <p:pic>
        <p:nvPicPr>
          <p:cNvPr id="3" name="Picture 2">
            <a:hlinkClick r:id="rId4"/>
            <a:extLst>
              <a:ext uri="{FF2B5EF4-FFF2-40B4-BE49-F238E27FC236}">
                <a16:creationId xmlns:a16="http://schemas.microsoft.com/office/drawing/2014/main" id="{237FBC08-97DB-7B4F-B334-4FFC0195DFD8}"/>
              </a:ext>
            </a:extLst>
          </p:cNvPr>
          <p:cNvPicPr>
            <a:picLocks noChangeAspect="1"/>
          </p:cNvPicPr>
          <p:nvPr/>
        </p:nvPicPr>
        <p:blipFill>
          <a:blip r:embed="rId5"/>
          <a:stretch>
            <a:fillRect/>
          </a:stretch>
        </p:blipFill>
        <p:spPr>
          <a:xfrm>
            <a:off x="540863" y="4447907"/>
            <a:ext cx="914400" cy="514886"/>
          </a:xfrm>
          <a:prstGeom prst="rect">
            <a:avLst/>
          </a:prstGeom>
        </p:spPr>
      </p:pic>
    </p:spTree>
    <p:extLst>
      <p:ext uri="{BB962C8B-B14F-4D97-AF65-F5344CB8AC3E}">
        <p14:creationId xmlns:p14="http://schemas.microsoft.com/office/powerpoint/2010/main" val="395678131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4"/>
          <p:cNvSpPr>
            <a:spLocks noChangeArrowheads="1"/>
          </p:cNvSpPr>
          <p:nvPr/>
        </p:nvSpPr>
        <p:spPr bwMode="auto">
          <a:xfrm>
            <a:off x="0" y="2335123"/>
            <a:ext cx="4724400" cy="320194"/>
          </a:xfrm>
          <a:prstGeom prst="rect">
            <a:avLst/>
          </a:prstGeom>
          <a:solidFill>
            <a:schemeClr val="bg1">
              <a:alpha val="24000"/>
            </a:schemeClr>
          </a:solidFill>
          <a:ln w="9525">
            <a:noFill/>
            <a:miter lim="800000"/>
            <a:headEnd/>
            <a:tailEnd/>
          </a:ln>
        </p:spPr>
        <p:txBody>
          <a:bodyPr wrap="none" anchor="ctr">
            <a:prstTxWarp prst="textNoShape">
              <a:avLst/>
            </a:prstTxWarp>
          </a:bodyPr>
          <a:lstStyle/>
          <a:p>
            <a:endParaRPr lang="en-US"/>
          </a:p>
        </p:txBody>
      </p:sp>
      <p:sp>
        <p:nvSpPr>
          <p:cNvPr id="8" name="Rectangle 4"/>
          <p:cNvSpPr>
            <a:spLocks noChangeArrowheads="1"/>
          </p:cNvSpPr>
          <p:nvPr/>
        </p:nvSpPr>
        <p:spPr bwMode="auto">
          <a:xfrm>
            <a:off x="4724400" y="1352551"/>
            <a:ext cx="3733800" cy="3352800"/>
          </a:xfrm>
          <a:prstGeom prst="rect">
            <a:avLst/>
          </a:prstGeom>
          <a:solidFill>
            <a:schemeClr val="bg1">
              <a:alpha val="24000"/>
            </a:schemeClr>
          </a:solidFill>
          <a:ln w="9525">
            <a:noFill/>
            <a:miter lim="800000"/>
            <a:headEnd/>
            <a:tailEnd/>
          </a:ln>
        </p:spPr>
        <p:txBody>
          <a:bodyPr wrap="none" anchor="ctr">
            <a:prstTxWarp prst="textNoShape">
              <a:avLst/>
            </a:prstTxWarp>
          </a:bodyPr>
          <a:lstStyle/>
          <a:p>
            <a:endParaRPr lang="en-US"/>
          </a:p>
        </p:txBody>
      </p:sp>
      <p:sp>
        <p:nvSpPr>
          <p:cNvPr id="2" name="Title 1"/>
          <p:cNvSpPr>
            <a:spLocks noGrp="1"/>
          </p:cNvSpPr>
          <p:nvPr>
            <p:ph type="title"/>
          </p:nvPr>
        </p:nvSpPr>
        <p:spPr/>
        <p:txBody>
          <a:bodyPr/>
          <a:lstStyle/>
          <a:p>
            <a:r>
              <a:rPr lang="en-US" dirty="0"/>
              <a:t>Ethics Vocabulary</a:t>
            </a:r>
          </a:p>
        </p:txBody>
      </p:sp>
      <p:sp>
        <p:nvSpPr>
          <p:cNvPr id="3" name="Content Placeholder 2"/>
          <p:cNvSpPr>
            <a:spLocks noGrp="1"/>
          </p:cNvSpPr>
          <p:nvPr>
            <p:ph sz="half" idx="1"/>
          </p:nvPr>
        </p:nvSpPr>
        <p:spPr/>
        <p:txBody>
          <a:bodyPr>
            <a:normAutofit/>
          </a:bodyPr>
          <a:lstStyle/>
          <a:p>
            <a:r>
              <a:rPr lang="en-US" dirty="0"/>
              <a:t>Deontological Theories</a:t>
            </a:r>
          </a:p>
          <a:p>
            <a:pPr lvl="1"/>
            <a:r>
              <a:rPr lang="en-US" dirty="0"/>
              <a:t>A.K.A. </a:t>
            </a:r>
            <a:r>
              <a:rPr lang="en-US" dirty="0" err="1"/>
              <a:t>nonconsequentialist</a:t>
            </a:r>
            <a:endParaRPr lang="en-US" dirty="0"/>
          </a:p>
          <a:p>
            <a:pPr lvl="1"/>
            <a:r>
              <a:rPr lang="en-US" dirty="0"/>
              <a:t>Theory/study of moral obligation</a:t>
            </a:r>
          </a:p>
          <a:p>
            <a:r>
              <a:rPr lang="en-US" dirty="0"/>
              <a:t>Consequentialist Theories</a:t>
            </a:r>
          </a:p>
          <a:p>
            <a:r>
              <a:rPr lang="en-US" dirty="0"/>
              <a:t>Social Contract Theory</a:t>
            </a:r>
          </a:p>
          <a:p>
            <a:pPr lvl="1"/>
            <a:r>
              <a:rPr lang="en-US" dirty="0"/>
              <a:t>A.K.A. Contractarianism</a:t>
            </a:r>
          </a:p>
          <a:p>
            <a:r>
              <a:rPr lang="en-US" dirty="0"/>
              <a:t>Virtue Ethics</a:t>
            </a:r>
          </a:p>
          <a:p>
            <a:pPr lvl="1"/>
            <a:r>
              <a:rPr lang="en-US" dirty="0"/>
              <a:t>A.K.A. Character Based Theory</a:t>
            </a:r>
          </a:p>
          <a:p>
            <a:r>
              <a:rPr lang="en-US" dirty="0"/>
              <a:t>Information Ethics</a:t>
            </a:r>
          </a:p>
        </p:txBody>
      </p:sp>
      <p:sp>
        <p:nvSpPr>
          <p:cNvPr id="7" name="Content Placeholder 6"/>
          <p:cNvSpPr>
            <a:spLocks noGrp="1"/>
          </p:cNvSpPr>
          <p:nvPr>
            <p:ph sz="half" idx="2"/>
          </p:nvPr>
        </p:nvSpPr>
        <p:spPr/>
        <p:txBody>
          <a:bodyPr>
            <a:normAutofit/>
          </a:bodyPr>
          <a:lstStyle/>
          <a:p>
            <a:r>
              <a:rPr lang="en-US" dirty="0"/>
              <a:t>Main example is Utilitarianism.</a:t>
            </a:r>
          </a:p>
          <a:p>
            <a:r>
              <a:rPr lang="en-US" dirty="0"/>
              <a:t>Increase aggregate utility, value, or happiness. How to measure?</a:t>
            </a:r>
          </a:p>
          <a:p>
            <a:r>
              <a:rPr lang="en-US" dirty="0"/>
              <a:t>The Happiness Unit: </a:t>
            </a:r>
            <a:r>
              <a:rPr lang="en-US" i="1" dirty="0" err="1"/>
              <a:t>util</a:t>
            </a:r>
            <a:endParaRPr lang="en-US" i="1" dirty="0"/>
          </a:p>
          <a:p>
            <a:pPr lvl="1"/>
            <a:r>
              <a:rPr lang="en-US" dirty="0"/>
              <a:t>“just perceivable increment of subjective wellbeing (or happiness) over a just perceivable interval of time” –Ng (1996) [1]</a:t>
            </a:r>
          </a:p>
          <a:p>
            <a:r>
              <a:rPr lang="en-US" dirty="0"/>
              <a:t>Watch out for theories going to far; violating rights of a few for the “good” of the many.</a:t>
            </a:r>
          </a:p>
        </p:txBody>
      </p:sp>
      <p:sp>
        <p:nvSpPr>
          <p:cNvPr id="4" name="Footer Placeholder 3"/>
          <p:cNvSpPr>
            <a:spLocks noGrp="1"/>
          </p:cNvSpPr>
          <p:nvPr>
            <p:ph type="ftr" sz="quarter" idx="11"/>
          </p:nvPr>
        </p:nvSpPr>
        <p:spPr/>
        <p:txBody>
          <a:bodyPr/>
          <a:lstStyle/>
          <a:p>
            <a:r>
              <a:rPr lang="sk-SK"/>
              <a:t>© 2024 Keith A. Pray</a:t>
            </a:r>
            <a:endParaRPr lang="en-US"/>
          </a:p>
        </p:txBody>
      </p:sp>
    </p:spTree>
    <p:extLst>
      <p:ext uri="{BB962C8B-B14F-4D97-AF65-F5344CB8AC3E}">
        <p14:creationId xmlns:p14="http://schemas.microsoft.com/office/powerpoint/2010/main" val="176668099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4"/>
          <p:cNvSpPr>
            <a:spLocks noChangeArrowheads="1"/>
          </p:cNvSpPr>
          <p:nvPr/>
        </p:nvSpPr>
        <p:spPr bwMode="auto">
          <a:xfrm>
            <a:off x="0" y="2742529"/>
            <a:ext cx="4724400" cy="320194"/>
          </a:xfrm>
          <a:prstGeom prst="rect">
            <a:avLst/>
          </a:prstGeom>
          <a:solidFill>
            <a:schemeClr val="bg1">
              <a:alpha val="24000"/>
            </a:schemeClr>
          </a:solidFill>
          <a:ln w="9525">
            <a:noFill/>
            <a:miter lim="800000"/>
            <a:headEnd/>
            <a:tailEnd/>
          </a:ln>
        </p:spPr>
        <p:txBody>
          <a:bodyPr wrap="none" anchor="ctr">
            <a:prstTxWarp prst="textNoShape">
              <a:avLst/>
            </a:prstTxWarp>
          </a:bodyPr>
          <a:lstStyle/>
          <a:p>
            <a:endParaRPr lang="en-US"/>
          </a:p>
        </p:txBody>
      </p:sp>
      <p:sp>
        <p:nvSpPr>
          <p:cNvPr id="8" name="Rectangle 4"/>
          <p:cNvSpPr>
            <a:spLocks noChangeArrowheads="1"/>
          </p:cNvSpPr>
          <p:nvPr/>
        </p:nvSpPr>
        <p:spPr bwMode="auto">
          <a:xfrm>
            <a:off x="4724400" y="1352551"/>
            <a:ext cx="3733800" cy="3352800"/>
          </a:xfrm>
          <a:prstGeom prst="rect">
            <a:avLst/>
          </a:prstGeom>
          <a:solidFill>
            <a:schemeClr val="bg1">
              <a:alpha val="24000"/>
            </a:schemeClr>
          </a:solidFill>
          <a:ln w="9525">
            <a:noFill/>
            <a:miter lim="800000"/>
            <a:headEnd/>
            <a:tailEnd/>
          </a:ln>
        </p:spPr>
        <p:txBody>
          <a:bodyPr wrap="none" anchor="ctr">
            <a:prstTxWarp prst="textNoShape">
              <a:avLst/>
            </a:prstTxWarp>
          </a:bodyPr>
          <a:lstStyle/>
          <a:p>
            <a:endParaRPr lang="en-US"/>
          </a:p>
        </p:txBody>
      </p:sp>
      <p:sp>
        <p:nvSpPr>
          <p:cNvPr id="2" name="Title 1"/>
          <p:cNvSpPr>
            <a:spLocks noGrp="1"/>
          </p:cNvSpPr>
          <p:nvPr>
            <p:ph type="title"/>
          </p:nvPr>
        </p:nvSpPr>
        <p:spPr/>
        <p:txBody>
          <a:bodyPr/>
          <a:lstStyle/>
          <a:p>
            <a:r>
              <a:rPr lang="en-US" dirty="0"/>
              <a:t>Ethics Vocabulary</a:t>
            </a:r>
          </a:p>
        </p:txBody>
      </p:sp>
      <p:sp>
        <p:nvSpPr>
          <p:cNvPr id="7" name="Content Placeholder 6"/>
          <p:cNvSpPr>
            <a:spLocks noGrp="1"/>
          </p:cNvSpPr>
          <p:nvPr>
            <p:ph sz="half" idx="2"/>
          </p:nvPr>
        </p:nvSpPr>
        <p:spPr/>
        <p:txBody>
          <a:bodyPr>
            <a:noAutofit/>
          </a:bodyPr>
          <a:lstStyle/>
          <a:p>
            <a:r>
              <a:rPr lang="en-US" dirty="0"/>
              <a:t>Uses rights as basis</a:t>
            </a:r>
          </a:p>
          <a:p>
            <a:r>
              <a:rPr lang="en-US" dirty="0"/>
              <a:t>Explains people’s selfishness in absence of common agreement</a:t>
            </a:r>
          </a:p>
          <a:p>
            <a:r>
              <a:rPr lang="en-US" dirty="0"/>
              <a:t>Analysis of moral issues regarding people and government.</a:t>
            </a:r>
          </a:p>
          <a:p>
            <a:r>
              <a:rPr lang="en-US" dirty="0"/>
              <a:t>Characterization of actions can change outcome of analysis, does not solve conflicting rights.</a:t>
            </a:r>
          </a:p>
          <a:p>
            <a:r>
              <a:rPr lang="en-US" dirty="0"/>
              <a:t>Are laws based on ethics?</a:t>
            </a:r>
          </a:p>
          <a:p>
            <a:r>
              <a:rPr lang="en-US" dirty="0"/>
              <a:t>Are all laws ethical? </a:t>
            </a:r>
          </a:p>
        </p:txBody>
      </p:sp>
      <p:sp>
        <p:nvSpPr>
          <p:cNvPr id="4" name="Footer Placeholder 3"/>
          <p:cNvSpPr>
            <a:spLocks noGrp="1"/>
          </p:cNvSpPr>
          <p:nvPr>
            <p:ph type="ftr" sz="quarter" idx="11"/>
          </p:nvPr>
        </p:nvSpPr>
        <p:spPr/>
        <p:txBody>
          <a:bodyPr/>
          <a:lstStyle/>
          <a:p>
            <a:r>
              <a:rPr lang="sk-SK"/>
              <a:t>© 2024 Keith A. Pray</a:t>
            </a:r>
            <a:endParaRPr lang="en-US"/>
          </a:p>
        </p:txBody>
      </p:sp>
      <p:sp>
        <p:nvSpPr>
          <p:cNvPr id="10" name="Content Placeholder 2"/>
          <p:cNvSpPr>
            <a:spLocks noGrp="1"/>
          </p:cNvSpPr>
          <p:nvPr>
            <p:ph sz="half" idx="1"/>
          </p:nvPr>
        </p:nvSpPr>
        <p:spPr>
          <a:xfrm>
            <a:off x="685800" y="1352551"/>
            <a:ext cx="3733800" cy="3352800"/>
          </a:xfrm>
        </p:spPr>
        <p:txBody>
          <a:bodyPr>
            <a:normAutofit/>
          </a:bodyPr>
          <a:lstStyle/>
          <a:p>
            <a:r>
              <a:rPr lang="en-US" dirty="0"/>
              <a:t>Deontological Theories</a:t>
            </a:r>
          </a:p>
          <a:p>
            <a:pPr lvl="1"/>
            <a:r>
              <a:rPr lang="en-US" dirty="0"/>
              <a:t>A.K.A. </a:t>
            </a:r>
            <a:r>
              <a:rPr lang="en-US" dirty="0" err="1"/>
              <a:t>nonconsequentialist</a:t>
            </a:r>
            <a:endParaRPr lang="en-US" dirty="0"/>
          </a:p>
          <a:p>
            <a:pPr lvl="1"/>
            <a:r>
              <a:rPr lang="en-US" dirty="0"/>
              <a:t>Theory/study of moral obligation</a:t>
            </a:r>
          </a:p>
          <a:p>
            <a:r>
              <a:rPr lang="en-US" dirty="0"/>
              <a:t>Consequentialist Theories</a:t>
            </a:r>
          </a:p>
          <a:p>
            <a:r>
              <a:rPr lang="en-US" dirty="0"/>
              <a:t>Social Contract Theory</a:t>
            </a:r>
          </a:p>
          <a:p>
            <a:pPr lvl="1"/>
            <a:r>
              <a:rPr lang="en-US" dirty="0"/>
              <a:t>A.K.A. Contractarianism</a:t>
            </a:r>
          </a:p>
          <a:p>
            <a:r>
              <a:rPr lang="en-US" dirty="0"/>
              <a:t>Virtue Ethics</a:t>
            </a:r>
          </a:p>
          <a:p>
            <a:pPr lvl="1"/>
            <a:r>
              <a:rPr lang="en-US" dirty="0"/>
              <a:t>A.K.A. Character Based Theory</a:t>
            </a:r>
          </a:p>
          <a:p>
            <a:r>
              <a:rPr lang="en-US" dirty="0"/>
              <a:t>Information Ethics</a:t>
            </a:r>
          </a:p>
        </p:txBody>
      </p:sp>
    </p:spTree>
    <p:extLst>
      <p:ext uri="{BB962C8B-B14F-4D97-AF65-F5344CB8AC3E}">
        <p14:creationId xmlns:p14="http://schemas.microsoft.com/office/powerpoint/2010/main" val="149893906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4"/>
          <p:cNvSpPr>
            <a:spLocks noChangeArrowheads="1"/>
          </p:cNvSpPr>
          <p:nvPr/>
        </p:nvSpPr>
        <p:spPr bwMode="auto">
          <a:xfrm>
            <a:off x="0" y="3395032"/>
            <a:ext cx="4724400" cy="320194"/>
          </a:xfrm>
          <a:prstGeom prst="rect">
            <a:avLst/>
          </a:prstGeom>
          <a:solidFill>
            <a:schemeClr val="bg1">
              <a:alpha val="24000"/>
            </a:schemeClr>
          </a:solidFill>
          <a:ln w="9525">
            <a:noFill/>
            <a:miter lim="800000"/>
            <a:headEnd/>
            <a:tailEnd/>
          </a:ln>
        </p:spPr>
        <p:txBody>
          <a:bodyPr wrap="none" anchor="ctr">
            <a:prstTxWarp prst="textNoShape">
              <a:avLst/>
            </a:prstTxWarp>
          </a:bodyPr>
          <a:lstStyle/>
          <a:p>
            <a:endParaRPr lang="en-US"/>
          </a:p>
        </p:txBody>
      </p:sp>
      <p:sp>
        <p:nvSpPr>
          <p:cNvPr id="8" name="Rectangle 4"/>
          <p:cNvSpPr>
            <a:spLocks noChangeArrowheads="1"/>
          </p:cNvSpPr>
          <p:nvPr/>
        </p:nvSpPr>
        <p:spPr bwMode="auto">
          <a:xfrm>
            <a:off x="4724400" y="1352551"/>
            <a:ext cx="3733800" cy="3352800"/>
          </a:xfrm>
          <a:prstGeom prst="rect">
            <a:avLst/>
          </a:prstGeom>
          <a:solidFill>
            <a:schemeClr val="bg1">
              <a:alpha val="24000"/>
            </a:schemeClr>
          </a:solidFill>
          <a:ln w="9525">
            <a:noFill/>
            <a:miter lim="800000"/>
            <a:headEnd/>
            <a:tailEnd/>
          </a:ln>
        </p:spPr>
        <p:txBody>
          <a:bodyPr wrap="none" anchor="ctr">
            <a:prstTxWarp prst="textNoShape">
              <a:avLst/>
            </a:prstTxWarp>
          </a:bodyPr>
          <a:lstStyle/>
          <a:p>
            <a:endParaRPr lang="en-US"/>
          </a:p>
        </p:txBody>
      </p:sp>
      <p:sp>
        <p:nvSpPr>
          <p:cNvPr id="2" name="Title 1"/>
          <p:cNvSpPr>
            <a:spLocks noGrp="1"/>
          </p:cNvSpPr>
          <p:nvPr>
            <p:ph type="title"/>
          </p:nvPr>
        </p:nvSpPr>
        <p:spPr/>
        <p:txBody>
          <a:bodyPr/>
          <a:lstStyle/>
          <a:p>
            <a:r>
              <a:rPr lang="en-US" dirty="0"/>
              <a:t>Ethics Vocabulary</a:t>
            </a:r>
          </a:p>
        </p:txBody>
      </p:sp>
      <p:sp>
        <p:nvSpPr>
          <p:cNvPr id="7" name="Content Placeholder 6"/>
          <p:cNvSpPr>
            <a:spLocks noGrp="1"/>
          </p:cNvSpPr>
          <p:nvPr>
            <p:ph sz="half" idx="2"/>
          </p:nvPr>
        </p:nvSpPr>
        <p:spPr/>
        <p:txBody>
          <a:bodyPr>
            <a:noAutofit/>
          </a:bodyPr>
          <a:lstStyle/>
          <a:p>
            <a:r>
              <a:rPr lang="en-US" dirty="0"/>
              <a:t>Stresses character development and moral education, not formalized rules.</a:t>
            </a:r>
          </a:p>
          <a:p>
            <a:r>
              <a:rPr lang="en-US" dirty="0"/>
              <a:t>What kind of person should I be?</a:t>
            </a:r>
          </a:p>
          <a:p>
            <a:r>
              <a:rPr lang="en-US" dirty="0"/>
              <a:t>Does this feel right or wrong?</a:t>
            </a:r>
          </a:p>
          <a:p>
            <a:r>
              <a:rPr lang="en-US" dirty="0"/>
              <a:t>Depends on homogeneous community standards for morality.</a:t>
            </a:r>
          </a:p>
          <a:p>
            <a:r>
              <a:rPr lang="en-US" dirty="0"/>
              <a:t>Plato and Aristotle, more recently by Alasdair </a:t>
            </a:r>
            <a:r>
              <a:rPr lang="en-US" dirty="0" err="1"/>
              <a:t>MacIntyre</a:t>
            </a:r>
            <a:r>
              <a:rPr lang="en-US" dirty="0"/>
              <a:t>.</a:t>
            </a:r>
          </a:p>
        </p:txBody>
      </p:sp>
      <p:sp>
        <p:nvSpPr>
          <p:cNvPr id="4" name="Footer Placeholder 3"/>
          <p:cNvSpPr>
            <a:spLocks noGrp="1"/>
          </p:cNvSpPr>
          <p:nvPr>
            <p:ph type="ftr" sz="quarter" idx="11"/>
          </p:nvPr>
        </p:nvSpPr>
        <p:spPr/>
        <p:txBody>
          <a:bodyPr/>
          <a:lstStyle/>
          <a:p>
            <a:r>
              <a:rPr lang="sk-SK"/>
              <a:t>© 2024 Keith A. Pray</a:t>
            </a:r>
            <a:endParaRPr lang="en-US"/>
          </a:p>
        </p:txBody>
      </p:sp>
      <p:sp>
        <p:nvSpPr>
          <p:cNvPr id="10" name="Content Placeholder 2"/>
          <p:cNvSpPr>
            <a:spLocks noGrp="1"/>
          </p:cNvSpPr>
          <p:nvPr>
            <p:ph sz="half" idx="1"/>
          </p:nvPr>
        </p:nvSpPr>
        <p:spPr>
          <a:xfrm>
            <a:off x="685800" y="1352551"/>
            <a:ext cx="3733800" cy="3352800"/>
          </a:xfrm>
        </p:spPr>
        <p:txBody>
          <a:bodyPr>
            <a:normAutofit/>
          </a:bodyPr>
          <a:lstStyle/>
          <a:p>
            <a:r>
              <a:rPr lang="en-US" dirty="0"/>
              <a:t>Deontological Theories</a:t>
            </a:r>
          </a:p>
          <a:p>
            <a:pPr lvl="1"/>
            <a:r>
              <a:rPr lang="en-US" dirty="0"/>
              <a:t>A.K.A. </a:t>
            </a:r>
            <a:r>
              <a:rPr lang="en-US" dirty="0" err="1"/>
              <a:t>nonconsequentialist</a:t>
            </a:r>
            <a:endParaRPr lang="en-US" dirty="0"/>
          </a:p>
          <a:p>
            <a:pPr lvl="1"/>
            <a:r>
              <a:rPr lang="en-US" dirty="0"/>
              <a:t>Theory/study of moral obligation</a:t>
            </a:r>
          </a:p>
          <a:p>
            <a:r>
              <a:rPr lang="en-US" dirty="0"/>
              <a:t>Consequentialist Theories</a:t>
            </a:r>
          </a:p>
          <a:p>
            <a:r>
              <a:rPr lang="en-US" dirty="0"/>
              <a:t>Social Contract Theory</a:t>
            </a:r>
          </a:p>
          <a:p>
            <a:pPr lvl="1"/>
            <a:r>
              <a:rPr lang="en-US" dirty="0"/>
              <a:t>A.K.A. Contractarianism</a:t>
            </a:r>
          </a:p>
          <a:p>
            <a:r>
              <a:rPr lang="en-US" dirty="0"/>
              <a:t>Virtue Ethics</a:t>
            </a:r>
          </a:p>
          <a:p>
            <a:pPr lvl="1"/>
            <a:r>
              <a:rPr lang="en-US" dirty="0"/>
              <a:t>A.K.A. Character Based Theory</a:t>
            </a:r>
          </a:p>
          <a:p>
            <a:r>
              <a:rPr lang="en-US" dirty="0"/>
              <a:t>Information Ethics</a:t>
            </a:r>
          </a:p>
        </p:txBody>
      </p:sp>
      <p:sp>
        <p:nvSpPr>
          <p:cNvPr id="9" name="Action Button: Movie 8">
            <a:hlinkClick r:id="rId3" highlightClick="1"/>
            <a:extLst>
              <a:ext uri="{FF2B5EF4-FFF2-40B4-BE49-F238E27FC236}">
                <a16:creationId xmlns:a16="http://schemas.microsoft.com/office/drawing/2014/main" id="{84439548-48F4-2B4B-B1AE-3386E3EDA33D}"/>
              </a:ext>
            </a:extLst>
          </p:cNvPr>
          <p:cNvSpPr/>
          <p:nvPr/>
        </p:nvSpPr>
        <p:spPr>
          <a:xfrm>
            <a:off x="144937" y="4544407"/>
            <a:ext cx="395926" cy="321887"/>
          </a:xfrm>
          <a:prstGeom prst="actionButtonMovie">
            <a:avLst/>
          </a:prstGeom>
          <a:ln/>
        </p:spPr>
        <p:style>
          <a:lnRef idx="0">
            <a:schemeClr val="accent3"/>
          </a:lnRef>
          <a:fillRef idx="3">
            <a:schemeClr val="accent3"/>
          </a:fillRef>
          <a:effectRef idx="3">
            <a:schemeClr val="accent3"/>
          </a:effectRef>
          <a:fontRef idx="minor">
            <a:schemeClr val="lt1"/>
          </a:fontRef>
        </p:style>
        <p:txBody>
          <a:bodyPr rtlCol="0" anchor="ctr"/>
          <a:lstStyle/>
          <a:p>
            <a:pPr algn="ctr"/>
            <a:endParaRPr lang="en-US"/>
          </a:p>
        </p:txBody>
      </p:sp>
      <p:pic>
        <p:nvPicPr>
          <p:cNvPr id="11" name="Picture 10">
            <a:hlinkClick r:id="rId3"/>
            <a:extLst>
              <a:ext uri="{FF2B5EF4-FFF2-40B4-BE49-F238E27FC236}">
                <a16:creationId xmlns:a16="http://schemas.microsoft.com/office/drawing/2014/main" id="{237D97AF-B118-2BD2-E25C-99511AB19D75}"/>
              </a:ext>
            </a:extLst>
          </p:cNvPr>
          <p:cNvPicPr>
            <a:picLocks noChangeAspect="1"/>
          </p:cNvPicPr>
          <p:nvPr/>
        </p:nvPicPr>
        <p:blipFill>
          <a:blip r:embed="rId4"/>
          <a:stretch>
            <a:fillRect/>
          </a:stretch>
        </p:blipFill>
        <p:spPr>
          <a:xfrm>
            <a:off x="540863" y="4447907"/>
            <a:ext cx="914400" cy="514886"/>
          </a:xfrm>
          <a:prstGeom prst="rect">
            <a:avLst/>
          </a:prstGeom>
        </p:spPr>
      </p:pic>
    </p:spTree>
    <p:extLst>
      <p:ext uri="{BB962C8B-B14F-4D97-AF65-F5344CB8AC3E}">
        <p14:creationId xmlns:p14="http://schemas.microsoft.com/office/powerpoint/2010/main" val="415425362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4"/>
          <p:cNvSpPr>
            <a:spLocks noChangeArrowheads="1"/>
          </p:cNvSpPr>
          <p:nvPr/>
        </p:nvSpPr>
        <p:spPr bwMode="auto">
          <a:xfrm>
            <a:off x="0" y="4092022"/>
            <a:ext cx="4724400" cy="320194"/>
          </a:xfrm>
          <a:prstGeom prst="rect">
            <a:avLst/>
          </a:prstGeom>
          <a:solidFill>
            <a:schemeClr val="bg1">
              <a:alpha val="24000"/>
            </a:schemeClr>
          </a:solidFill>
          <a:ln w="9525">
            <a:noFill/>
            <a:miter lim="800000"/>
            <a:headEnd/>
            <a:tailEnd/>
          </a:ln>
        </p:spPr>
        <p:txBody>
          <a:bodyPr wrap="none" anchor="ctr">
            <a:prstTxWarp prst="textNoShape">
              <a:avLst/>
            </a:prstTxWarp>
          </a:bodyPr>
          <a:lstStyle/>
          <a:p>
            <a:endParaRPr lang="en-US"/>
          </a:p>
        </p:txBody>
      </p:sp>
      <p:sp>
        <p:nvSpPr>
          <p:cNvPr id="8" name="Rectangle 4"/>
          <p:cNvSpPr>
            <a:spLocks noChangeArrowheads="1"/>
          </p:cNvSpPr>
          <p:nvPr/>
        </p:nvSpPr>
        <p:spPr bwMode="auto">
          <a:xfrm>
            <a:off x="4724400" y="1352551"/>
            <a:ext cx="3733800" cy="3352800"/>
          </a:xfrm>
          <a:prstGeom prst="rect">
            <a:avLst/>
          </a:prstGeom>
          <a:solidFill>
            <a:schemeClr val="bg1">
              <a:alpha val="24000"/>
            </a:schemeClr>
          </a:solidFill>
          <a:ln w="9525">
            <a:noFill/>
            <a:miter lim="800000"/>
            <a:headEnd/>
            <a:tailEnd/>
          </a:ln>
        </p:spPr>
        <p:txBody>
          <a:bodyPr wrap="none" anchor="ctr">
            <a:prstTxWarp prst="textNoShape">
              <a:avLst/>
            </a:prstTxWarp>
          </a:bodyPr>
          <a:lstStyle/>
          <a:p>
            <a:endParaRPr lang="en-US"/>
          </a:p>
        </p:txBody>
      </p:sp>
      <p:sp>
        <p:nvSpPr>
          <p:cNvPr id="2" name="Title 1"/>
          <p:cNvSpPr>
            <a:spLocks noGrp="1"/>
          </p:cNvSpPr>
          <p:nvPr>
            <p:ph type="title"/>
          </p:nvPr>
        </p:nvSpPr>
        <p:spPr/>
        <p:txBody>
          <a:bodyPr/>
          <a:lstStyle/>
          <a:p>
            <a:r>
              <a:rPr lang="en-US" dirty="0"/>
              <a:t>Ethics Vocabulary</a:t>
            </a:r>
          </a:p>
        </p:txBody>
      </p:sp>
      <p:sp>
        <p:nvSpPr>
          <p:cNvPr id="7" name="Content Placeholder 6"/>
          <p:cNvSpPr>
            <a:spLocks noGrp="1"/>
          </p:cNvSpPr>
          <p:nvPr>
            <p:ph sz="half" idx="2"/>
          </p:nvPr>
        </p:nvSpPr>
        <p:spPr/>
        <p:txBody>
          <a:bodyPr>
            <a:noAutofit/>
          </a:bodyPr>
          <a:lstStyle/>
          <a:p>
            <a:r>
              <a:rPr lang="en-US" dirty="0" err="1"/>
              <a:t>Macroethics</a:t>
            </a:r>
            <a:r>
              <a:rPr lang="en-US" dirty="0"/>
              <a:t> – Luciano </a:t>
            </a:r>
            <a:r>
              <a:rPr lang="en-US" dirty="0" err="1"/>
              <a:t>Floridi</a:t>
            </a:r>
            <a:r>
              <a:rPr lang="en-US" dirty="0"/>
              <a:t> [1]</a:t>
            </a:r>
          </a:p>
          <a:p>
            <a:r>
              <a:rPr lang="en-US" dirty="0"/>
              <a:t>All entities informational </a:t>
            </a:r>
            <a:r>
              <a:rPr lang="en-US" dirty="0">
                <a:sym typeface="Wingdings" pitchFamily="2" charset="2"/>
              </a:rPr>
              <a:t> moral value  right to persist</a:t>
            </a:r>
            <a:endParaRPr lang="en-US" dirty="0"/>
          </a:p>
          <a:p>
            <a:r>
              <a:rPr lang="en-US" dirty="0"/>
              <a:t>Information 	= Good</a:t>
            </a:r>
          </a:p>
          <a:p>
            <a:r>
              <a:rPr lang="en-US" dirty="0"/>
              <a:t>Entropy 	= Evil</a:t>
            </a:r>
          </a:p>
          <a:p>
            <a:r>
              <a:rPr lang="en-US" dirty="0"/>
              <a:t>Moral agents: interactive, autonomous, adaptable transition systems that can cause good or evil</a:t>
            </a:r>
          </a:p>
          <a:p>
            <a:r>
              <a:rPr lang="en-US" dirty="0"/>
              <a:t>Accountability != Responsibility</a:t>
            </a:r>
          </a:p>
        </p:txBody>
      </p:sp>
      <p:sp>
        <p:nvSpPr>
          <p:cNvPr id="4" name="Footer Placeholder 3"/>
          <p:cNvSpPr>
            <a:spLocks noGrp="1"/>
          </p:cNvSpPr>
          <p:nvPr>
            <p:ph type="ftr" sz="quarter" idx="11"/>
          </p:nvPr>
        </p:nvSpPr>
        <p:spPr/>
        <p:txBody>
          <a:bodyPr/>
          <a:lstStyle/>
          <a:p>
            <a:r>
              <a:rPr lang="sk-SK"/>
              <a:t>© 2024 Keith A. Pray</a:t>
            </a:r>
            <a:endParaRPr lang="en-US"/>
          </a:p>
        </p:txBody>
      </p:sp>
      <p:sp>
        <p:nvSpPr>
          <p:cNvPr id="10" name="Content Placeholder 2"/>
          <p:cNvSpPr>
            <a:spLocks noGrp="1"/>
          </p:cNvSpPr>
          <p:nvPr>
            <p:ph sz="half" idx="1"/>
          </p:nvPr>
        </p:nvSpPr>
        <p:spPr>
          <a:xfrm>
            <a:off x="685800" y="1352551"/>
            <a:ext cx="3733800" cy="3352800"/>
          </a:xfrm>
        </p:spPr>
        <p:txBody>
          <a:bodyPr>
            <a:normAutofit/>
          </a:bodyPr>
          <a:lstStyle/>
          <a:p>
            <a:r>
              <a:rPr lang="en-US" dirty="0"/>
              <a:t>Deontological Theories</a:t>
            </a:r>
          </a:p>
          <a:p>
            <a:pPr lvl="1"/>
            <a:r>
              <a:rPr lang="en-US" dirty="0"/>
              <a:t>A.K.A. </a:t>
            </a:r>
            <a:r>
              <a:rPr lang="en-US" dirty="0" err="1"/>
              <a:t>nonconsequentialist</a:t>
            </a:r>
            <a:endParaRPr lang="en-US" dirty="0"/>
          </a:p>
          <a:p>
            <a:pPr lvl="1"/>
            <a:r>
              <a:rPr lang="en-US" dirty="0"/>
              <a:t>Theory/study of moral obligation</a:t>
            </a:r>
          </a:p>
          <a:p>
            <a:r>
              <a:rPr lang="en-US" dirty="0"/>
              <a:t>Consequentialist Theories</a:t>
            </a:r>
          </a:p>
          <a:p>
            <a:r>
              <a:rPr lang="en-US" dirty="0"/>
              <a:t>Social Contract Theory</a:t>
            </a:r>
          </a:p>
          <a:p>
            <a:pPr lvl="1"/>
            <a:r>
              <a:rPr lang="en-US" dirty="0"/>
              <a:t>A.K.A. Contractarianism</a:t>
            </a:r>
          </a:p>
          <a:p>
            <a:r>
              <a:rPr lang="en-US" dirty="0"/>
              <a:t>Virtue Ethics</a:t>
            </a:r>
          </a:p>
          <a:p>
            <a:pPr lvl="1"/>
            <a:r>
              <a:rPr lang="en-US" dirty="0"/>
              <a:t>A.K.A. Character Based Theory</a:t>
            </a:r>
          </a:p>
          <a:p>
            <a:r>
              <a:rPr lang="en-US" dirty="0"/>
              <a:t>Information Ethics</a:t>
            </a:r>
          </a:p>
        </p:txBody>
      </p:sp>
      <p:sp>
        <p:nvSpPr>
          <p:cNvPr id="11" name="Action Button: Movie 10">
            <a:hlinkClick r:id="rId3" highlightClick="1"/>
            <a:extLst>
              <a:ext uri="{FF2B5EF4-FFF2-40B4-BE49-F238E27FC236}">
                <a16:creationId xmlns:a16="http://schemas.microsoft.com/office/drawing/2014/main" id="{4FA13D78-C267-3346-B97C-0DE49332C911}"/>
              </a:ext>
            </a:extLst>
          </p:cNvPr>
          <p:cNvSpPr/>
          <p:nvPr/>
        </p:nvSpPr>
        <p:spPr>
          <a:xfrm>
            <a:off x="144937" y="4544407"/>
            <a:ext cx="395926" cy="321887"/>
          </a:xfrm>
          <a:prstGeom prst="actionButtonMovie">
            <a:avLst/>
          </a:prstGeom>
          <a:ln/>
        </p:spPr>
        <p:style>
          <a:lnRef idx="0">
            <a:schemeClr val="accent3"/>
          </a:lnRef>
          <a:fillRef idx="3">
            <a:schemeClr val="accent3"/>
          </a:fillRef>
          <a:effectRef idx="3">
            <a:schemeClr val="accent3"/>
          </a:effectRef>
          <a:fontRef idx="minor">
            <a:schemeClr val="lt1"/>
          </a:fontRef>
        </p:style>
        <p:txBody>
          <a:bodyPr rtlCol="0" anchor="ctr"/>
          <a:lstStyle/>
          <a:p>
            <a:pPr algn="ctr"/>
            <a:endParaRPr lang="en-US"/>
          </a:p>
        </p:txBody>
      </p:sp>
      <p:pic>
        <p:nvPicPr>
          <p:cNvPr id="3" name="Picture 2">
            <a:hlinkClick r:id="rId3"/>
            <a:extLst>
              <a:ext uri="{FF2B5EF4-FFF2-40B4-BE49-F238E27FC236}">
                <a16:creationId xmlns:a16="http://schemas.microsoft.com/office/drawing/2014/main" id="{3075D862-5F64-00C7-9ECF-E971D2F11E6A}"/>
              </a:ext>
            </a:extLst>
          </p:cNvPr>
          <p:cNvPicPr>
            <a:picLocks noChangeAspect="1"/>
          </p:cNvPicPr>
          <p:nvPr/>
        </p:nvPicPr>
        <p:blipFill>
          <a:blip r:embed="rId4"/>
          <a:stretch>
            <a:fillRect/>
          </a:stretch>
        </p:blipFill>
        <p:spPr>
          <a:xfrm>
            <a:off x="540863" y="4447263"/>
            <a:ext cx="914400" cy="514886"/>
          </a:xfrm>
          <a:prstGeom prst="rect">
            <a:avLst/>
          </a:prstGeom>
        </p:spPr>
      </p:pic>
    </p:spTree>
    <p:extLst>
      <p:ext uri="{BB962C8B-B14F-4D97-AF65-F5344CB8AC3E}">
        <p14:creationId xmlns:p14="http://schemas.microsoft.com/office/powerpoint/2010/main" val="120886737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Group Quiz</a:t>
            </a:r>
            <a:br>
              <a:rPr lang="en-US" dirty="0"/>
            </a:br>
            <a:r>
              <a:rPr lang="en-US" dirty="0"/>
              <a:t>Scenario 4 in Section 2.1.2</a:t>
            </a:r>
          </a:p>
        </p:txBody>
      </p:sp>
      <p:sp>
        <p:nvSpPr>
          <p:cNvPr id="3" name="Content Placeholder 2"/>
          <p:cNvSpPr>
            <a:spLocks noGrp="1"/>
          </p:cNvSpPr>
          <p:nvPr>
            <p:ph idx="1"/>
          </p:nvPr>
        </p:nvSpPr>
        <p:spPr/>
        <p:txBody>
          <a:bodyPr>
            <a:normAutofit/>
          </a:bodyPr>
          <a:lstStyle/>
          <a:p>
            <a:pPr marL="457200" indent="-457200">
              <a:buFont typeface="+mj-lt"/>
              <a:buAutoNum type="arabicPeriod"/>
            </a:pPr>
            <a:r>
              <a:rPr lang="en-US" dirty="0"/>
              <a:t>Split into teams of 4</a:t>
            </a:r>
          </a:p>
          <a:p>
            <a:pPr marL="457200" indent="-457200">
              <a:buFont typeface="+mj-lt"/>
              <a:buAutoNum type="arabicPeriod"/>
            </a:pPr>
            <a:r>
              <a:rPr lang="en-US" dirty="0"/>
              <a:t>Pick one:</a:t>
            </a:r>
          </a:p>
          <a:p>
            <a:pPr marL="662968" lvl="1" indent="-457200">
              <a:buFont typeface="+mj-lt"/>
              <a:buAutoNum type="arabicPeriod"/>
            </a:pPr>
            <a:r>
              <a:rPr lang="en-US" dirty="0"/>
              <a:t>Kantian</a:t>
            </a:r>
          </a:p>
          <a:p>
            <a:pPr marL="662968" lvl="1" indent="-457200">
              <a:buFont typeface="+mj-lt"/>
              <a:buAutoNum type="arabicPeriod"/>
            </a:pPr>
            <a:r>
              <a:rPr lang="en-US" dirty="0"/>
              <a:t>Act Utilitarian</a:t>
            </a:r>
          </a:p>
          <a:p>
            <a:pPr marL="662968" lvl="1" indent="-457200">
              <a:buFont typeface="+mj-lt"/>
              <a:buAutoNum type="arabicPeriod"/>
            </a:pPr>
            <a:r>
              <a:rPr lang="en-US" dirty="0"/>
              <a:t>Rule Utilitarian</a:t>
            </a:r>
          </a:p>
          <a:p>
            <a:pPr marL="662968" lvl="1" indent="-457200">
              <a:buFont typeface="+mj-lt"/>
              <a:buAutoNum type="arabicPeriod"/>
            </a:pPr>
            <a:r>
              <a:rPr lang="en-US" dirty="0"/>
              <a:t>Social Contract Theory </a:t>
            </a:r>
          </a:p>
          <a:p>
            <a:pPr marL="662968" lvl="1" indent="-457200">
              <a:buFont typeface="+mj-lt"/>
              <a:buAutoNum type="arabicPeriod"/>
            </a:pPr>
            <a:r>
              <a:rPr lang="en-US" dirty="0"/>
              <a:t>Virtue Ethics</a:t>
            </a:r>
          </a:p>
          <a:p>
            <a:pPr marL="457200" indent="-457200">
              <a:buFont typeface="+mj-lt"/>
              <a:buAutoNum type="arabicPeriod"/>
            </a:pPr>
            <a:r>
              <a:rPr lang="en-US" dirty="0"/>
              <a:t>Does your team recommend release next week?</a:t>
            </a:r>
          </a:p>
          <a:p>
            <a:pPr marL="457200" indent="-457200">
              <a:buFont typeface="+mj-lt"/>
              <a:buAutoNum type="arabicPeriod"/>
            </a:pPr>
            <a:r>
              <a:rPr lang="en-US" dirty="0"/>
              <a:t>Provide justification (argument)</a:t>
            </a:r>
          </a:p>
        </p:txBody>
      </p:sp>
      <p:sp>
        <p:nvSpPr>
          <p:cNvPr id="4" name="Footer Placeholder 3"/>
          <p:cNvSpPr>
            <a:spLocks noGrp="1"/>
          </p:cNvSpPr>
          <p:nvPr>
            <p:ph type="ftr" sz="quarter" idx="11"/>
          </p:nvPr>
        </p:nvSpPr>
        <p:spPr/>
        <p:txBody>
          <a:bodyPr/>
          <a:lstStyle/>
          <a:p>
            <a:r>
              <a:rPr lang="sk-SK"/>
              <a:t>© 2024 Keith A. Pray</a:t>
            </a:r>
            <a:endParaRPr lang="en-US"/>
          </a:p>
        </p:txBody>
      </p:sp>
      <p:sp>
        <p:nvSpPr>
          <p:cNvPr id="5" name="Content Placeholder 6">
            <a:extLst>
              <a:ext uri="{FF2B5EF4-FFF2-40B4-BE49-F238E27FC236}">
                <a16:creationId xmlns:a16="http://schemas.microsoft.com/office/drawing/2014/main" id="{CE584E1D-1362-1147-86A0-8615CE81196C}"/>
              </a:ext>
            </a:extLst>
          </p:cNvPr>
          <p:cNvSpPr txBox="1">
            <a:spLocks/>
          </p:cNvSpPr>
          <p:nvPr/>
        </p:nvSpPr>
        <p:spPr>
          <a:xfrm>
            <a:off x="3431356" y="1861009"/>
            <a:ext cx="5498183" cy="882191"/>
          </a:xfrm>
          <a:prstGeom prst="rect">
            <a:avLst/>
          </a:prstGeom>
          <a:ln>
            <a:solidFill>
              <a:schemeClr val="tx1"/>
            </a:solidFill>
          </a:ln>
        </p:spPr>
        <p:txBody>
          <a:bodyPr>
            <a:noAutofit/>
          </a:bodyPr>
          <a:lstStyle>
            <a:lvl1pPr marL="205767" indent="-205767" algn="l" defTabSz="914362" rtl="0" eaLnBrk="1" latinLnBrk="0" hangingPunct="1">
              <a:lnSpc>
                <a:spcPct val="90000"/>
              </a:lnSpc>
              <a:spcBef>
                <a:spcPts val="1200"/>
              </a:spcBef>
              <a:buClr>
                <a:schemeClr val="tx2"/>
              </a:buClr>
              <a:buSzPct val="90000"/>
              <a:buFont typeface="Arial" pitchFamily="34" charset="0"/>
              <a:buChar char="•"/>
              <a:defRPr sz="2100" kern="1200">
                <a:solidFill>
                  <a:schemeClr val="tx1"/>
                </a:solidFill>
                <a:latin typeface="+mn-lt"/>
                <a:ea typeface="+mn-ea"/>
                <a:cs typeface="+mn-cs"/>
              </a:defRPr>
            </a:lvl1pPr>
            <a:lvl2pPr marL="411535" indent="-205767" algn="l" defTabSz="914362" rtl="0" eaLnBrk="1" latinLnBrk="0" hangingPunct="1">
              <a:lnSpc>
                <a:spcPct val="90000"/>
              </a:lnSpc>
              <a:spcBef>
                <a:spcPts val="600"/>
              </a:spcBef>
              <a:buClr>
                <a:schemeClr val="tx2"/>
              </a:buClr>
              <a:buSzPct val="90000"/>
              <a:buFont typeface="Cambria" pitchFamily="18" charset="0"/>
              <a:buChar char="–"/>
              <a:defRPr sz="1800" kern="1200">
                <a:solidFill>
                  <a:schemeClr val="tx1"/>
                </a:solidFill>
                <a:latin typeface="+mn-lt"/>
                <a:ea typeface="+mn-ea"/>
                <a:cs typeface="+mn-cs"/>
              </a:defRPr>
            </a:lvl2pPr>
            <a:lvl3pPr marL="617302" indent="-205767" algn="l" defTabSz="914362" rtl="0" eaLnBrk="1" latinLnBrk="0" hangingPunct="1">
              <a:lnSpc>
                <a:spcPct val="90000"/>
              </a:lnSpc>
              <a:spcBef>
                <a:spcPts val="600"/>
              </a:spcBef>
              <a:buClr>
                <a:schemeClr val="tx2"/>
              </a:buClr>
              <a:buFont typeface="Arial" pitchFamily="34" charset="0"/>
              <a:buChar char="•"/>
              <a:defRPr sz="1500" kern="1200">
                <a:solidFill>
                  <a:schemeClr val="tx1"/>
                </a:solidFill>
                <a:latin typeface="+mn-lt"/>
                <a:ea typeface="+mn-ea"/>
                <a:cs typeface="+mn-cs"/>
              </a:defRPr>
            </a:lvl3pPr>
            <a:lvl4pPr marL="823070" indent="-205767" algn="l" defTabSz="914362" rtl="0" eaLnBrk="1" latinLnBrk="0" hangingPunct="1">
              <a:lnSpc>
                <a:spcPct val="90000"/>
              </a:lnSpc>
              <a:spcBef>
                <a:spcPts val="600"/>
              </a:spcBef>
              <a:buClr>
                <a:schemeClr val="tx2"/>
              </a:buClr>
              <a:buSzPct val="100000"/>
              <a:buFont typeface="Cambria" pitchFamily="18" charset="0"/>
              <a:buChar char="–"/>
              <a:defRPr sz="1400" kern="1200">
                <a:solidFill>
                  <a:schemeClr val="tx1"/>
                </a:solidFill>
                <a:latin typeface="+mn-lt"/>
                <a:ea typeface="+mn-ea"/>
                <a:cs typeface="+mn-cs"/>
              </a:defRPr>
            </a:lvl4pPr>
            <a:lvl5pPr marL="1028837" indent="-205767" algn="l" defTabSz="914362" rtl="0" eaLnBrk="1" latinLnBrk="0" hangingPunct="1">
              <a:lnSpc>
                <a:spcPct val="90000"/>
              </a:lnSpc>
              <a:spcBef>
                <a:spcPts val="600"/>
              </a:spcBef>
              <a:buClr>
                <a:schemeClr val="tx2"/>
              </a:buClr>
              <a:buFont typeface="Arial" pitchFamily="34" charset="0"/>
              <a:buChar char="•"/>
              <a:defRPr sz="1200" kern="1200">
                <a:solidFill>
                  <a:schemeClr val="tx1"/>
                </a:solidFill>
                <a:latin typeface="+mn-lt"/>
                <a:ea typeface="+mn-ea"/>
                <a:cs typeface="+mn-cs"/>
              </a:defRPr>
            </a:lvl5pPr>
            <a:lvl6pPr marL="1234605" indent="-205767" algn="l" defTabSz="914362" rtl="0" eaLnBrk="1" latinLnBrk="0" hangingPunct="1">
              <a:lnSpc>
                <a:spcPct val="90000"/>
              </a:lnSpc>
              <a:spcBef>
                <a:spcPts val="600"/>
              </a:spcBef>
              <a:buClr>
                <a:schemeClr val="tx2"/>
              </a:buClr>
              <a:buSzPct val="100000"/>
              <a:buFont typeface="Cambria" pitchFamily="18" charset="0"/>
              <a:buChar char="–"/>
              <a:defRPr sz="1200" kern="1200">
                <a:solidFill>
                  <a:schemeClr val="tx1"/>
                </a:solidFill>
                <a:latin typeface="+mn-lt"/>
                <a:ea typeface="+mn-ea"/>
                <a:cs typeface="+mn-cs"/>
              </a:defRPr>
            </a:lvl6pPr>
            <a:lvl7pPr marL="1440372" indent="-205767" algn="l" defTabSz="914362" rtl="0" eaLnBrk="1" latinLnBrk="0" hangingPunct="1">
              <a:lnSpc>
                <a:spcPct val="90000"/>
              </a:lnSpc>
              <a:spcBef>
                <a:spcPts val="600"/>
              </a:spcBef>
              <a:buClr>
                <a:schemeClr val="tx2"/>
              </a:buClr>
              <a:buFont typeface="Arial" pitchFamily="34" charset="0"/>
              <a:buChar char="•"/>
              <a:defRPr sz="1200" kern="1200">
                <a:solidFill>
                  <a:schemeClr val="tx1"/>
                </a:solidFill>
                <a:latin typeface="+mn-lt"/>
                <a:ea typeface="+mn-ea"/>
                <a:cs typeface="+mn-cs"/>
              </a:defRPr>
            </a:lvl7pPr>
            <a:lvl8pPr marL="1646139" indent="-205767" algn="l" defTabSz="914362" rtl="0" eaLnBrk="1" latinLnBrk="0" hangingPunct="1">
              <a:lnSpc>
                <a:spcPct val="90000"/>
              </a:lnSpc>
              <a:spcBef>
                <a:spcPts val="600"/>
              </a:spcBef>
              <a:buClr>
                <a:schemeClr val="tx2"/>
              </a:buClr>
              <a:buSzPct val="100000"/>
              <a:buFont typeface="Cambria" pitchFamily="18" charset="0"/>
              <a:buChar char="–"/>
              <a:defRPr sz="1200" kern="1200">
                <a:solidFill>
                  <a:schemeClr val="tx1"/>
                </a:solidFill>
                <a:latin typeface="+mn-lt"/>
                <a:ea typeface="+mn-ea"/>
                <a:cs typeface="+mn-cs"/>
              </a:defRPr>
            </a:lvl8pPr>
            <a:lvl9pPr marL="1851907" indent="-205767" algn="l" defTabSz="914362" rtl="0" eaLnBrk="1" latinLnBrk="0" hangingPunct="1">
              <a:lnSpc>
                <a:spcPct val="90000"/>
              </a:lnSpc>
              <a:spcBef>
                <a:spcPts val="600"/>
              </a:spcBef>
              <a:buClr>
                <a:schemeClr val="tx2"/>
              </a:buClr>
              <a:buFont typeface="Arial" pitchFamily="34" charset="0"/>
              <a:buChar char="•"/>
              <a:defRPr sz="1200" kern="1200">
                <a:solidFill>
                  <a:schemeClr val="tx1"/>
                </a:solidFill>
                <a:latin typeface="+mn-lt"/>
                <a:ea typeface="+mn-ea"/>
                <a:cs typeface="+mn-cs"/>
              </a:defRPr>
            </a:lvl9pPr>
          </a:lstStyle>
          <a:p>
            <a:r>
              <a:rPr lang="en-US" dirty="0"/>
              <a:t>Ethical Analysis Guide</a:t>
            </a:r>
          </a:p>
          <a:p>
            <a:r>
              <a:rPr lang="en-US" dirty="0"/>
              <a:t>https://</a:t>
            </a:r>
            <a:r>
              <a:rPr lang="en-US" dirty="0" err="1"/>
              <a:t>socialimps.keithpray.net</a:t>
            </a:r>
            <a:r>
              <a:rPr lang="en-US" dirty="0"/>
              <a:t>/documents</a:t>
            </a:r>
          </a:p>
        </p:txBody>
      </p:sp>
    </p:spTree>
    <p:extLst>
      <p:ext uri="{BB962C8B-B14F-4D97-AF65-F5344CB8AC3E}">
        <p14:creationId xmlns:p14="http://schemas.microsoft.com/office/powerpoint/2010/main" val="326224822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4"/>
          <p:cNvSpPr>
            <a:spLocks noChangeArrowheads="1"/>
          </p:cNvSpPr>
          <p:nvPr/>
        </p:nvSpPr>
        <p:spPr bwMode="auto">
          <a:xfrm>
            <a:off x="0" y="2730821"/>
            <a:ext cx="9144000" cy="320194"/>
          </a:xfrm>
          <a:prstGeom prst="rect">
            <a:avLst/>
          </a:prstGeom>
          <a:solidFill>
            <a:schemeClr val="bg1">
              <a:alpha val="24000"/>
            </a:schemeClr>
          </a:solidFill>
          <a:ln w="9525">
            <a:solidFill>
              <a:schemeClr val="bg1"/>
            </a:solidFill>
            <a:miter lim="800000"/>
            <a:headEnd/>
            <a:tailEnd/>
          </a:ln>
        </p:spPr>
        <p:txBody>
          <a:bodyPr wrap="none" anchor="ctr">
            <a:prstTxWarp prst="textNoShape">
              <a:avLst/>
            </a:prstTxWarp>
          </a:bodyPr>
          <a:lstStyle/>
          <a:p>
            <a:endParaRPr lang="en-US"/>
          </a:p>
        </p:txBody>
      </p:sp>
      <p:sp>
        <p:nvSpPr>
          <p:cNvPr id="6" name="Title 5"/>
          <p:cNvSpPr>
            <a:spLocks noGrp="1"/>
          </p:cNvSpPr>
          <p:nvPr>
            <p:ph type="title"/>
          </p:nvPr>
        </p:nvSpPr>
        <p:spPr/>
        <p:txBody>
          <a:bodyPr/>
          <a:lstStyle/>
          <a:p>
            <a:r>
              <a:rPr lang="en-US" dirty="0"/>
              <a:t>Overview</a:t>
            </a:r>
          </a:p>
        </p:txBody>
      </p:sp>
      <p:sp>
        <p:nvSpPr>
          <p:cNvPr id="7" name="Content Placeholder 6"/>
          <p:cNvSpPr>
            <a:spLocks noGrp="1"/>
          </p:cNvSpPr>
          <p:nvPr>
            <p:ph idx="1"/>
          </p:nvPr>
        </p:nvSpPr>
        <p:spPr/>
        <p:txBody>
          <a:bodyPr/>
          <a:lstStyle/>
          <a:p>
            <a:pPr marL="457200" indent="-457200">
              <a:buFont typeface="+mj-lt"/>
              <a:buAutoNum type="arabicPeriod"/>
            </a:pPr>
            <a:r>
              <a:rPr lang="en-US" dirty="0"/>
              <a:t>Group Project</a:t>
            </a:r>
          </a:p>
          <a:p>
            <a:pPr marL="457200" indent="-457200">
              <a:buFont typeface="+mj-lt"/>
              <a:buAutoNum type="arabicPeriod"/>
            </a:pPr>
            <a:r>
              <a:rPr lang="en-US" dirty="0"/>
              <a:t>Review</a:t>
            </a:r>
          </a:p>
          <a:p>
            <a:pPr marL="457200" indent="-457200">
              <a:buFont typeface="+mj-lt"/>
              <a:buAutoNum type="arabicPeriod"/>
            </a:pPr>
            <a:r>
              <a:rPr lang="en-US" dirty="0"/>
              <a:t>Ethics</a:t>
            </a:r>
          </a:p>
          <a:p>
            <a:pPr marL="457200" indent="-457200">
              <a:buFont typeface="+mj-lt"/>
              <a:buAutoNum type="arabicPeriod"/>
            </a:pPr>
            <a:r>
              <a:rPr lang="en-US" dirty="0"/>
              <a:t>Assignment</a:t>
            </a:r>
          </a:p>
        </p:txBody>
      </p:sp>
      <p:sp>
        <p:nvSpPr>
          <p:cNvPr id="4" name="Footer Placeholder 3"/>
          <p:cNvSpPr>
            <a:spLocks noGrp="1"/>
          </p:cNvSpPr>
          <p:nvPr>
            <p:ph type="ftr" sz="quarter" idx="11"/>
          </p:nvPr>
        </p:nvSpPr>
        <p:spPr/>
        <p:txBody>
          <a:bodyPr/>
          <a:lstStyle/>
          <a:p>
            <a:r>
              <a:rPr lang="sk-SK"/>
              <a:t>© 2024 Keith A. Pray</a:t>
            </a:r>
            <a:endParaRPr lang="en-US"/>
          </a:p>
        </p:txBody>
      </p:sp>
    </p:spTree>
    <p:extLst>
      <p:ext uri="{BB962C8B-B14F-4D97-AF65-F5344CB8AC3E}">
        <p14:creationId xmlns:p14="http://schemas.microsoft.com/office/powerpoint/2010/main" val="27514432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Assignment</a:t>
            </a:r>
          </a:p>
        </p:txBody>
      </p:sp>
      <p:sp>
        <p:nvSpPr>
          <p:cNvPr id="3" name="Content Placeholder 2"/>
          <p:cNvSpPr>
            <a:spLocks noGrp="1"/>
          </p:cNvSpPr>
          <p:nvPr>
            <p:ph idx="1"/>
          </p:nvPr>
        </p:nvSpPr>
        <p:spPr/>
        <p:txBody>
          <a:bodyPr>
            <a:normAutofit/>
          </a:bodyPr>
          <a:lstStyle/>
          <a:p>
            <a:pPr marL="342900" indent="-342900">
              <a:buFont typeface="+mj-lt"/>
              <a:buAutoNum type="arabicPeriod"/>
            </a:pPr>
            <a:r>
              <a:rPr lang="en-US" dirty="0"/>
              <a:t>Complete all assigned reading</a:t>
            </a:r>
          </a:p>
          <a:p>
            <a:pPr marL="342900" indent="-342900">
              <a:buFont typeface="+mj-lt"/>
              <a:buAutoNum type="arabicPeriod"/>
            </a:pPr>
            <a:r>
              <a:rPr lang="en-US" dirty="0"/>
              <a:t>Work on your individual presentations</a:t>
            </a:r>
          </a:p>
          <a:p>
            <a:pPr marL="342900" indent="-342900">
              <a:buFont typeface="+mj-lt"/>
              <a:buAutoNum type="arabicPeriod"/>
            </a:pPr>
            <a:r>
              <a:rPr lang="en-US" dirty="0"/>
              <a:t>Start Group Project work</a:t>
            </a:r>
          </a:p>
          <a:p>
            <a:pPr marL="548668" lvl="1" indent="-342900">
              <a:buFont typeface="+mj-lt"/>
              <a:buAutoNum type="arabicPeriod"/>
            </a:pPr>
            <a:r>
              <a:rPr lang="en-US" dirty="0"/>
              <a:t>Review assignment slides</a:t>
            </a:r>
          </a:p>
        </p:txBody>
      </p:sp>
      <p:sp>
        <p:nvSpPr>
          <p:cNvPr id="4" name="Footer Placeholder 3"/>
          <p:cNvSpPr>
            <a:spLocks noGrp="1"/>
          </p:cNvSpPr>
          <p:nvPr>
            <p:ph type="ftr" sz="quarter" idx="11"/>
          </p:nvPr>
        </p:nvSpPr>
        <p:spPr/>
        <p:txBody>
          <a:bodyPr/>
          <a:lstStyle/>
          <a:p>
            <a:r>
              <a:rPr lang="sk-SK"/>
              <a:t>© 2024 Keith A. Pray</a:t>
            </a:r>
            <a:endParaRPr lang="en-US"/>
          </a:p>
        </p:txBody>
      </p:sp>
    </p:spTree>
    <p:extLst>
      <p:ext uri="{BB962C8B-B14F-4D97-AF65-F5344CB8AC3E}">
        <p14:creationId xmlns:p14="http://schemas.microsoft.com/office/powerpoint/2010/main" val="66329659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914400" y="3105150"/>
            <a:ext cx="7315200" cy="1428914"/>
          </a:xfrm>
        </p:spPr>
        <p:txBody>
          <a:bodyPr>
            <a:normAutofit/>
          </a:bodyPr>
          <a:lstStyle/>
          <a:p>
            <a:pPr algn="r"/>
            <a:r>
              <a:rPr lang="en-US" dirty="0"/>
              <a:t>Keith A. Pray</a:t>
            </a:r>
          </a:p>
          <a:p>
            <a:pPr algn="r"/>
            <a:endParaRPr lang="en-US" dirty="0"/>
          </a:p>
          <a:p>
            <a:pPr algn="r"/>
            <a:endParaRPr lang="en-US" dirty="0"/>
          </a:p>
          <a:p>
            <a:r>
              <a:rPr lang="en-US" sz="2000" dirty="0" err="1"/>
              <a:t>socialimps.keithpray.net</a:t>
            </a:r>
            <a:endParaRPr lang="en-US" sz="2000" dirty="0"/>
          </a:p>
        </p:txBody>
      </p:sp>
      <p:sp>
        <p:nvSpPr>
          <p:cNvPr id="2" name="Title 1"/>
          <p:cNvSpPr>
            <a:spLocks noGrp="1"/>
          </p:cNvSpPr>
          <p:nvPr>
            <p:ph type="ctrTitle"/>
          </p:nvPr>
        </p:nvSpPr>
        <p:spPr/>
        <p:txBody>
          <a:bodyPr/>
          <a:lstStyle/>
          <a:p>
            <a:pPr algn="l"/>
            <a:r>
              <a:rPr lang="en-US" dirty="0"/>
              <a:t>Class 3</a:t>
            </a:r>
            <a:br>
              <a:rPr lang="en-US" dirty="0"/>
            </a:br>
            <a:r>
              <a:rPr lang="en-US" dirty="0"/>
              <a:t>The End</a:t>
            </a:r>
          </a:p>
        </p:txBody>
      </p:sp>
      <p:sp>
        <p:nvSpPr>
          <p:cNvPr id="4" name="Footer Placeholder 3"/>
          <p:cNvSpPr>
            <a:spLocks noGrp="1"/>
          </p:cNvSpPr>
          <p:nvPr>
            <p:ph type="ftr" sz="quarter" idx="3"/>
          </p:nvPr>
        </p:nvSpPr>
        <p:spPr/>
        <p:txBody>
          <a:bodyPr/>
          <a:lstStyle/>
          <a:p>
            <a:r>
              <a:rPr lang="sk-SK"/>
              <a:t>© 2024 Keith A. Pray</a:t>
            </a:r>
            <a:endParaRPr lang="en-US" dirty="0"/>
          </a:p>
        </p:txBody>
      </p:sp>
    </p:spTree>
    <p:extLst>
      <p:ext uri="{BB962C8B-B14F-4D97-AF65-F5344CB8AC3E}">
        <p14:creationId xmlns:p14="http://schemas.microsoft.com/office/powerpoint/2010/main" val="367579789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r>
              <a:rPr lang="sk-SK"/>
              <a:t>© 2024 Keith A. Pray</a:t>
            </a:r>
            <a:endParaRPr lang="en-US"/>
          </a:p>
        </p:txBody>
      </p:sp>
      <p:pic>
        <p:nvPicPr>
          <p:cNvPr id="7" name="Picture 6"/>
          <p:cNvPicPr>
            <a:picLocks noChangeAspect="1"/>
          </p:cNvPicPr>
          <p:nvPr/>
        </p:nvPicPr>
        <p:blipFill>
          <a:blip r:embed="rId3"/>
          <a:stretch>
            <a:fillRect/>
          </a:stretch>
        </p:blipFill>
        <p:spPr>
          <a:xfrm>
            <a:off x="4418935" y="981839"/>
            <a:ext cx="4700681" cy="3727494"/>
          </a:xfrm>
          <a:prstGeom prst="rect">
            <a:avLst/>
          </a:prstGeom>
        </p:spPr>
      </p:pic>
      <p:sp>
        <p:nvSpPr>
          <p:cNvPr id="8" name="TextBox 7"/>
          <p:cNvSpPr txBox="1"/>
          <p:nvPr/>
        </p:nvSpPr>
        <p:spPr>
          <a:xfrm>
            <a:off x="444748" y="464740"/>
            <a:ext cx="8254504" cy="341632"/>
          </a:xfrm>
          <a:prstGeom prst="rect">
            <a:avLst/>
          </a:prstGeom>
          <a:noFill/>
        </p:spPr>
        <p:txBody>
          <a:bodyPr wrap="none" rtlCol="0">
            <a:spAutoFit/>
          </a:bodyPr>
          <a:lstStyle/>
          <a:p>
            <a:pPr>
              <a:lnSpc>
                <a:spcPct val="90000"/>
              </a:lnSpc>
            </a:pPr>
            <a:r>
              <a:rPr lang="en-US" dirty="0"/>
              <a:t>Ray Kurzweil: </a:t>
            </a:r>
            <a:r>
              <a:rPr lang="en-US" b="1" i="1" dirty="0"/>
              <a:t>The Singularity Is Near: When Humans Transcend Biology, 2005</a:t>
            </a:r>
            <a:r>
              <a:rPr lang="en-US" dirty="0"/>
              <a:t> </a:t>
            </a:r>
          </a:p>
        </p:txBody>
      </p:sp>
      <p:pic>
        <p:nvPicPr>
          <p:cNvPr id="9" name="Picture 8"/>
          <p:cNvPicPr>
            <a:picLocks noChangeAspect="1"/>
          </p:cNvPicPr>
          <p:nvPr/>
        </p:nvPicPr>
        <p:blipFill>
          <a:blip r:embed="rId4"/>
          <a:stretch>
            <a:fillRect/>
          </a:stretch>
        </p:blipFill>
        <p:spPr>
          <a:xfrm>
            <a:off x="24385" y="981840"/>
            <a:ext cx="4370165" cy="3727494"/>
          </a:xfrm>
          <a:prstGeom prst="rect">
            <a:avLst/>
          </a:prstGeom>
        </p:spPr>
      </p:pic>
      <p:sp>
        <p:nvSpPr>
          <p:cNvPr id="10" name="Action Button: Movie 9">
            <a:hlinkClick r:id="rId5" highlightClick="1"/>
            <a:extLst>
              <a:ext uri="{FF2B5EF4-FFF2-40B4-BE49-F238E27FC236}">
                <a16:creationId xmlns:a16="http://schemas.microsoft.com/office/drawing/2014/main" id="{2FB7DF9E-E44B-B340-B416-FA731DF8B3FD}"/>
              </a:ext>
            </a:extLst>
          </p:cNvPr>
          <p:cNvSpPr/>
          <p:nvPr/>
        </p:nvSpPr>
        <p:spPr>
          <a:xfrm>
            <a:off x="4418935" y="4760983"/>
            <a:ext cx="395926" cy="321887"/>
          </a:xfrm>
          <a:prstGeom prst="actionButtonMovie">
            <a:avLst/>
          </a:prstGeom>
          <a:ln/>
        </p:spPr>
        <p:style>
          <a:lnRef idx="0">
            <a:schemeClr val="accent3"/>
          </a:lnRef>
          <a:fillRef idx="3">
            <a:schemeClr val="accent3"/>
          </a:fillRef>
          <a:effectRef idx="3">
            <a:schemeClr val="accent3"/>
          </a:effectRef>
          <a:fontRef idx="minor">
            <a:schemeClr val="lt1"/>
          </a:fontRef>
        </p:style>
        <p:txBody>
          <a:bodyPr rtlCol="0" anchor="ctr"/>
          <a:lstStyle/>
          <a:p>
            <a:pPr algn="ctr"/>
            <a:endParaRPr lang="en-US"/>
          </a:p>
        </p:txBody>
      </p:sp>
      <p:pic>
        <p:nvPicPr>
          <p:cNvPr id="11" name="Picture 4" descr="Steve Jobs vs Bill Gates. Epic Rap Battles of History - YouTube">
            <a:hlinkClick r:id="rId5"/>
            <a:extLst>
              <a:ext uri="{FF2B5EF4-FFF2-40B4-BE49-F238E27FC236}">
                <a16:creationId xmlns:a16="http://schemas.microsoft.com/office/drawing/2014/main" id="{B37EA954-95A4-9942-BF93-044B66364ADC}"/>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961735" y="4770285"/>
            <a:ext cx="457200" cy="3429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6489902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960BC0-6B1B-FB45-BDAA-92F078D9A5E6}"/>
              </a:ext>
            </a:extLst>
          </p:cNvPr>
          <p:cNvSpPr>
            <a:spLocks noGrp="1"/>
          </p:cNvSpPr>
          <p:nvPr>
            <p:ph type="title"/>
          </p:nvPr>
        </p:nvSpPr>
        <p:spPr/>
        <p:txBody>
          <a:bodyPr/>
          <a:lstStyle/>
          <a:p>
            <a:r>
              <a:rPr lang="en-US" dirty="0"/>
              <a:t>what works well Online With Zoom</a:t>
            </a:r>
          </a:p>
        </p:txBody>
      </p:sp>
      <p:sp>
        <p:nvSpPr>
          <p:cNvPr id="3" name="Content Placeholder 2">
            <a:extLst>
              <a:ext uri="{FF2B5EF4-FFF2-40B4-BE49-F238E27FC236}">
                <a16:creationId xmlns:a16="http://schemas.microsoft.com/office/drawing/2014/main" id="{56C0F8E4-4D19-D347-A0C9-7696DE688D23}"/>
              </a:ext>
            </a:extLst>
          </p:cNvPr>
          <p:cNvSpPr>
            <a:spLocks noGrp="1"/>
          </p:cNvSpPr>
          <p:nvPr>
            <p:ph idx="1"/>
          </p:nvPr>
        </p:nvSpPr>
        <p:spPr>
          <a:xfrm>
            <a:off x="667512" y="1353312"/>
            <a:ext cx="7772400" cy="3352800"/>
          </a:xfrm>
        </p:spPr>
        <p:txBody>
          <a:bodyPr>
            <a:normAutofit/>
          </a:bodyPr>
          <a:lstStyle/>
          <a:p>
            <a:r>
              <a:rPr lang="en-US" dirty="0"/>
              <a:t>Sign in with First and Last Name</a:t>
            </a:r>
          </a:p>
          <a:p>
            <a:r>
              <a:rPr lang="en-US" dirty="0"/>
              <a:t>Stay muted unless you are going to speak</a:t>
            </a:r>
          </a:p>
          <a:p>
            <a:r>
              <a:rPr lang="en-US" dirty="0"/>
              <a:t>To speak use the raise your hand feature </a:t>
            </a:r>
          </a:p>
          <a:p>
            <a:r>
              <a:rPr lang="en-US" dirty="0"/>
              <a:t>To answer yes/no questions use the “yes” ”no” buttons</a:t>
            </a:r>
          </a:p>
          <a:p>
            <a:r>
              <a:rPr lang="en-US" dirty="0"/>
              <a:t>Turn your camera on</a:t>
            </a:r>
          </a:p>
          <a:p>
            <a:r>
              <a:rPr lang="en-US" dirty="0"/>
              <a:t>Wait until the end of student presentations to ask questions</a:t>
            </a:r>
          </a:p>
          <a:p>
            <a:pPr lvl="1"/>
            <a:r>
              <a:rPr lang="en-US" dirty="0"/>
              <a:t>Write them down so you don’t forget</a:t>
            </a:r>
          </a:p>
        </p:txBody>
      </p:sp>
      <p:sp>
        <p:nvSpPr>
          <p:cNvPr id="4" name="Footer Placeholder 3">
            <a:extLst>
              <a:ext uri="{FF2B5EF4-FFF2-40B4-BE49-F238E27FC236}">
                <a16:creationId xmlns:a16="http://schemas.microsoft.com/office/drawing/2014/main" id="{5881CB2F-E262-2841-832D-9D9241063D87}"/>
              </a:ext>
            </a:extLst>
          </p:cNvPr>
          <p:cNvSpPr>
            <a:spLocks noGrp="1"/>
          </p:cNvSpPr>
          <p:nvPr>
            <p:ph type="ftr" sz="quarter" idx="11"/>
          </p:nvPr>
        </p:nvSpPr>
        <p:spPr/>
        <p:txBody>
          <a:bodyPr/>
          <a:lstStyle/>
          <a:p>
            <a:r>
              <a:rPr lang="sk-SK"/>
              <a:t>© 2024 Keith A. Pray</a:t>
            </a:r>
            <a:endParaRPr lang="en-US" dirty="0"/>
          </a:p>
        </p:txBody>
      </p:sp>
    </p:spTree>
    <p:extLst>
      <p:ext uri="{BB962C8B-B14F-4D97-AF65-F5344CB8AC3E}">
        <p14:creationId xmlns:p14="http://schemas.microsoft.com/office/powerpoint/2010/main" val="120202244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Logistics Reminder</a:t>
            </a:r>
          </a:p>
        </p:txBody>
      </p:sp>
      <p:sp>
        <p:nvSpPr>
          <p:cNvPr id="3" name="Content Placeholder 2"/>
          <p:cNvSpPr>
            <a:spLocks noGrp="1"/>
          </p:cNvSpPr>
          <p:nvPr>
            <p:ph idx="1"/>
          </p:nvPr>
        </p:nvSpPr>
        <p:spPr/>
        <p:txBody>
          <a:bodyPr/>
          <a:lstStyle/>
          <a:p>
            <a:r>
              <a:rPr lang="en-US" dirty="0"/>
              <a:t>Sign up for individual presentations</a:t>
            </a:r>
          </a:p>
          <a:p>
            <a:pPr lvl="1"/>
            <a:r>
              <a:rPr lang="en-US" dirty="0"/>
              <a:t>Great ideas so far!</a:t>
            </a:r>
          </a:p>
          <a:p>
            <a:pPr lvl="1"/>
            <a:r>
              <a:rPr lang="en-US" dirty="0"/>
              <a:t>9 slots still open</a:t>
            </a:r>
            <a:r>
              <a:rPr lang="en-US"/>
              <a:t>, 2 disappear March 2</a:t>
            </a:r>
            <a:r>
              <a:rPr lang="en-US" dirty="0"/>
              <a:t>9</a:t>
            </a:r>
            <a:r>
              <a:rPr lang="en-US"/>
              <a:t>th</a:t>
            </a:r>
            <a:endParaRPr lang="en-US" dirty="0"/>
          </a:p>
          <a:p>
            <a:pPr lvl="1"/>
            <a:r>
              <a:rPr lang="en-US" dirty="0"/>
              <a:t>Worth 10 points</a:t>
            </a:r>
          </a:p>
          <a:p>
            <a:r>
              <a:rPr lang="en-US" dirty="0"/>
              <a:t>Send me your top 3 movie choices so we can form groups</a:t>
            </a:r>
          </a:p>
          <a:p>
            <a:r>
              <a:rPr lang="en-US" dirty="0"/>
              <a:t>Email all the course staff, you’ll get a quicker response</a:t>
            </a:r>
          </a:p>
        </p:txBody>
      </p:sp>
      <p:sp>
        <p:nvSpPr>
          <p:cNvPr id="4" name="Footer Placeholder 3"/>
          <p:cNvSpPr>
            <a:spLocks noGrp="1"/>
          </p:cNvSpPr>
          <p:nvPr>
            <p:ph type="ftr" sz="quarter" idx="11"/>
          </p:nvPr>
        </p:nvSpPr>
        <p:spPr/>
        <p:txBody>
          <a:bodyPr/>
          <a:lstStyle/>
          <a:p>
            <a:r>
              <a:rPr lang="sk-SK"/>
              <a:t>© 2024 Keith A. Pray</a:t>
            </a:r>
            <a:endParaRPr lang="en-US"/>
          </a:p>
        </p:txBody>
      </p:sp>
    </p:spTree>
    <p:extLst>
      <p:ext uri="{BB962C8B-B14F-4D97-AF65-F5344CB8AC3E}">
        <p14:creationId xmlns:p14="http://schemas.microsoft.com/office/powerpoint/2010/main" val="159629269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4"/>
          <p:cNvSpPr>
            <a:spLocks noChangeArrowheads="1"/>
          </p:cNvSpPr>
          <p:nvPr/>
        </p:nvSpPr>
        <p:spPr bwMode="auto">
          <a:xfrm>
            <a:off x="0" y="1407303"/>
            <a:ext cx="9144000" cy="320194"/>
          </a:xfrm>
          <a:prstGeom prst="rect">
            <a:avLst/>
          </a:prstGeom>
          <a:solidFill>
            <a:schemeClr val="bg1">
              <a:alpha val="24000"/>
            </a:schemeClr>
          </a:solidFill>
          <a:ln w="9525">
            <a:solidFill>
              <a:schemeClr val="bg1"/>
            </a:solidFill>
            <a:miter lim="800000"/>
            <a:headEnd/>
            <a:tailEnd/>
          </a:ln>
        </p:spPr>
        <p:txBody>
          <a:bodyPr wrap="none" anchor="ctr">
            <a:prstTxWarp prst="textNoShape">
              <a:avLst/>
            </a:prstTxWarp>
          </a:bodyPr>
          <a:lstStyle/>
          <a:p>
            <a:endParaRPr lang="en-US"/>
          </a:p>
        </p:txBody>
      </p:sp>
      <p:sp>
        <p:nvSpPr>
          <p:cNvPr id="6" name="Title 5"/>
          <p:cNvSpPr>
            <a:spLocks noGrp="1"/>
          </p:cNvSpPr>
          <p:nvPr>
            <p:ph type="title"/>
          </p:nvPr>
        </p:nvSpPr>
        <p:spPr/>
        <p:txBody>
          <a:bodyPr/>
          <a:lstStyle/>
          <a:p>
            <a:r>
              <a:rPr lang="en-US" dirty="0"/>
              <a:t>Overview</a:t>
            </a:r>
          </a:p>
        </p:txBody>
      </p:sp>
      <p:sp>
        <p:nvSpPr>
          <p:cNvPr id="7" name="Content Placeholder 6"/>
          <p:cNvSpPr>
            <a:spLocks noGrp="1"/>
          </p:cNvSpPr>
          <p:nvPr>
            <p:ph idx="1"/>
          </p:nvPr>
        </p:nvSpPr>
        <p:spPr/>
        <p:txBody>
          <a:bodyPr/>
          <a:lstStyle/>
          <a:p>
            <a:pPr marL="457200" indent="-457200">
              <a:buFont typeface="+mj-lt"/>
              <a:buAutoNum type="arabicPeriod"/>
            </a:pPr>
            <a:r>
              <a:rPr lang="en-US" dirty="0"/>
              <a:t>Group Project</a:t>
            </a:r>
          </a:p>
          <a:p>
            <a:pPr marL="457200" indent="-457200">
              <a:buFont typeface="+mj-lt"/>
              <a:buAutoNum type="arabicPeriod"/>
            </a:pPr>
            <a:r>
              <a:rPr lang="en-US" dirty="0"/>
              <a:t>Review</a:t>
            </a:r>
          </a:p>
          <a:p>
            <a:pPr marL="457200" indent="-457200">
              <a:buFont typeface="+mj-lt"/>
              <a:buAutoNum type="arabicPeriod"/>
            </a:pPr>
            <a:r>
              <a:rPr lang="en-US" dirty="0"/>
              <a:t>Ethics</a:t>
            </a:r>
          </a:p>
          <a:p>
            <a:pPr marL="457200" indent="-457200">
              <a:buFont typeface="+mj-lt"/>
              <a:buAutoNum type="arabicPeriod"/>
            </a:pPr>
            <a:r>
              <a:rPr lang="en-US" dirty="0"/>
              <a:t>Assignment</a:t>
            </a:r>
          </a:p>
        </p:txBody>
      </p:sp>
      <p:sp>
        <p:nvSpPr>
          <p:cNvPr id="4" name="Footer Placeholder 3"/>
          <p:cNvSpPr>
            <a:spLocks noGrp="1"/>
          </p:cNvSpPr>
          <p:nvPr>
            <p:ph type="ftr" sz="quarter" idx="11"/>
          </p:nvPr>
        </p:nvSpPr>
        <p:spPr/>
        <p:txBody>
          <a:bodyPr/>
          <a:lstStyle/>
          <a:p>
            <a:r>
              <a:rPr lang="sk-SK"/>
              <a:t>© 2024 Keith A. Pray</a:t>
            </a:r>
            <a:endParaRPr lang="en-US"/>
          </a:p>
        </p:txBody>
      </p:sp>
    </p:spTree>
    <p:extLst>
      <p:ext uri="{BB962C8B-B14F-4D97-AF65-F5344CB8AC3E}">
        <p14:creationId xmlns:p14="http://schemas.microsoft.com/office/powerpoint/2010/main" val="27115020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Movie Group Project Overview</a:t>
            </a:r>
          </a:p>
        </p:txBody>
      </p:sp>
      <p:sp>
        <p:nvSpPr>
          <p:cNvPr id="3" name="Content Placeholder 2"/>
          <p:cNvSpPr>
            <a:spLocks noGrp="1"/>
          </p:cNvSpPr>
          <p:nvPr>
            <p:ph idx="1"/>
          </p:nvPr>
        </p:nvSpPr>
        <p:spPr/>
        <p:txBody>
          <a:bodyPr>
            <a:normAutofit lnSpcReduction="10000"/>
          </a:bodyPr>
          <a:lstStyle/>
          <a:p>
            <a:r>
              <a:rPr lang="en-US" dirty="0"/>
              <a:t>Explore computing technology portrayed, analyze course topics</a:t>
            </a:r>
          </a:p>
          <a:p>
            <a:r>
              <a:rPr lang="en-US" dirty="0"/>
              <a:t>Project Web Site</a:t>
            </a:r>
          </a:p>
          <a:p>
            <a:pPr lvl="1"/>
            <a:r>
              <a:rPr lang="en-US" dirty="0"/>
              <a:t>Analyze subject from the prospective of each topic covered in class</a:t>
            </a:r>
          </a:p>
          <a:p>
            <a:pPr lvl="1"/>
            <a:r>
              <a:rPr lang="en-US" dirty="0"/>
              <a:t>Critical Thinking, Ethics, and Professional Ethics are analysis tools, not topics</a:t>
            </a:r>
          </a:p>
          <a:p>
            <a:r>
              <a:rPr lang="en-US" dirty="0"/>
              <a:t>Presentation</a:t>
            </a:r>
          </a:p>
          <a:p>
            <a:pPr lvl="1"/>
            <a:r>
              <a:rPr lang="en-US" dirty="0"/>
              <a:t>Give arguments for most salient conclusions drawn</a:t>
            </a:r>
          </a:p>
          <a:p>
            <a:pPr marL="0" indent="0">
              <a:buNone/>
            </a:pPr>
            <a:endParaRPr lang="en-US" dirty="0"/>
          </a:p>
          <a:p>
            <a:pPr marL="0" indent="0" algn="ctr">
              <a:buNone/>
            </a:pPr>
            <a:r>
              <a:rPr lang="en-US" dirty="0"/>
              <a:t>We will review group project details at end of class time permitting</a:t>
            </a:r>
          </a:p>
        </p:txBody>
      </p:sp>
      <p:sp>
        <p:nvSpPr>
          <p:cNvPr id="4" name="Footer Placeholder 3"/>
          <p:cNvSpPr>
            <a:spLocks noGrp="1"/>
          </p:cNvSpPr>
          <p:nvPr>
            <p:ph type="ftr" sz="quarter" idx="11"/>
          </p:nvPr>
        </p:nvSpPr>
        <p:spPr/>
        <p:txBody>
          <a:bodyPr/>
          <a:lstStyle/>
          <a:p>
            <a:r>
              <a:rPr lang="sk-SK"/>
              <a:t>© 2024 Keith A. Pray</a:t>
            </a:r>
            <a:endParaRPr lang="en-US"/>
          </a:p>
        </p:txBody>
      </p:sp>
    </p:spTree>
    <p:extLst>
      <p:ext uri="{BB962C8B-B14F-4D97-AF65-F5344CB8AC3E}">
        <p14:creationId xmlns:p14="http://schemas.microsoft.com/office/powerpoint/2010/main" val="67516444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4"/>
          <p:cNvSpPr>
            <a:spLocks noChangeArrowheads="1"/>
          </p:cNvSpPr>
          <p:nvPr/>
        </p:nvSpPr>
        <p:spPr bwMode="auto">
          <a:xfrm>
            <a:off x="0" y="1836118"/>
            <a:ext cx="9144000" cy="320194"/>
          </a:xfrm>
          <a:prstGeom prst="rect">
            <a:avLst/>
          </a:prstGeom>
          <a:solidFill>
            <a:schemeClr val="bg1">
              <a:alpha val="24000"/>
            </a:schemeClr>
          </a:solidFill>
          <a:ln w="9525">
            <a:solidFill>
              <a:schemeClr val="bg1"/>
            </a:solidFill>
            <a:miter lim="800000"/>
            <a:headEnd/>
            <a:tailEnd/>
          </a:ln>
        </p:spPr>
        <p:txBody>
          <a:bodyPr wrap="none" anchor="ctr">
            <a:prstTxWarp prst="textNoShape">
              <a:avLst/>
            </a:prstTxWarp>
          </a:bodyPr>
          <a:lstStyle/>
          <a:p>
            <a:endParaRPr lang="en-US"/>
          </a:p>
        </p:txBody>
      </p:sp>
      <p:sp>
        <p:nvSpPr>
          <p:cNvPr id="6" name="Title 5"/>
          <p:cNvSpPr>
            <a:spLocks noGrp="1"/>
          </p:cNvSpPr>
          <p:nvPr>
            <p:ph type="title"/>
          </p:nvPr>
        </p:nvSpPr>
        <p:spPr/>
        <p:txBody>
          <a:bodyPr/>
          <a:lstStyle/>
          <a:p>
            <a:r>
              <a:rPr lang="en-US" dirty="0"/>
              <a:t>Overview</a:t>
            </a:r>
          </a:p>
        </p:txBody>
      </p:sp>
      <p:sp>
        <p:nvSpPr>
          <p:cNvPr id="7" name="Content Placeholder 6"/>
          <p:cNvSpPr>
            <a:spLocks noGrp="1"/>
          </p:cNvSpPr>
          <p:nvPr>
            <p:ph idx="1"/>
          </p:nvPr>
        </p:nvSpPr>
        <p:spPr/>
        <p:txBody>
          <a:bodyPr/>
          <a:lstStyle/>
          <a:p>
            <a:pPr marL="457200" indent="-457200">
              <a:buFont typeface="+mj-lt"/>
              <a:buAutoNum type="arabicPeriod"/>
            </a:pPr>
            <a:r>
              <a:rPr lang="en-US" dirty="0"/>
              <a:t>Group Project</a:t>
            </a:r>
          </a:p>
          <a:p>
            <a:pPr marL="457200" indent="-457200">
              <a:buFont typeface="+mj-lt"/>
              <a:buAutoNum type="arabicPeriod"/>
            </a:pPr>
            <a:r>
              <a:rPr lang="en-US" dirty="0"/>
              <a:t>Review</a:t>
            </a:r>
          </a:p>
          <a:p>
            <a:pPr marL="457200" indent="-457200">
              <a:buFont typeface="+mj-lt"/>
              <a:buAutoNum type="arabicPeriod"/>
            </a:pPr>
            <a:r>
              <a:rPr lang="en-US" dirty="0"/>
              <a:t>Ethics</a:t>
            </a:r>
          </a:p>
          <a:p>
            <a:pPr marL="457200" indent="-457200">
              <a:buFont typeface="+mj-lt"/>
              <a:buAutoNum type="arabicPeriod"/>
            </a:pPr>
            <a:r>
              <a:rPr lang="en-US" dirty="0"/>
              <a:t>Assignment</a:t>
            </a:r>
          </a:p>
        </p:txBody>
      </p:sp>
      <p:sp>
        <p:nvSpPr>
          <p:cNvPr id="4" name="Footer Placeholder 3"/>
          <p:cNvSpPr>
            <a:spLocks noGrp="1"/>
          </p:cNvSpPr>
          <p:nvPr>
            <p:ph type="ftr" sz="quarter" idx="11"/>
          </p:nvPr>
        </p:nvSpPr>
        <p:spPr/>
        <p:txBody>
          <a:bodyPr/>
          <a:lstStyle/>
          <a:p>
            <a:r>
              <a:rPr lang="sk-SK"/>
              <a:t>© 2024 Keith A. Pray</a:t>
            </a:r>
            <a:endParaRPr lang="en-US"/>
          </a:p>
        </p:txBody>
      </p:sp>
    </p:spTree>
    <p:extLst>
      <p:ext uri="{BB962C8B-B14F-4D97-AF65-F5344CB8AC3E}">
        <p14:creationId xmlns:p14="http://schemas.microsoft.com/office/powerpoint/2010/main" val="25933629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r>
              <a:rPr lang="sk-SK"/>
              <a:t>© 2024 Keith A. Pray</a:t>
            </a:r>
            <a:endParaRPr lang="en-US"/>
          </a:p>
        </p:txBody>
      </p:sp>
      <p:pic>
        <p:nvPicPr>
          <p:cNvPr id="3" name="Picture 2"/>
          <p:cNvPicPr>
            <a:picLocks noChangeAspect="1"/>
          </p:cNvPicPr>
          <p:nvPr/>
        </p:nvPicPr>
        <p:blipFill>
          <a:blip r:embed="rId3"/>
          <a:stretch>
            <a:fillRect/>
          </a:stretch>
        </p:blipFill>
        <p:spPr>
          <a:xfrm>
            <a:off x="1096768" y="347993"/>
            <a:ext cx="6950465" cy="4759557"/>
          </a:xfrm>
          <a:prstGeom prst="rect">
            <a:avLst/>
          </a:prstGeom>
        </p:spPr>
      </p:pic>
    </p:spTree>
    <p:extLst>
      <p:ext uri="{BB962C8B-B14F-4D97-AF65-F5344CB8AC3E}">
        <p14:creationId xmlns:p14="http://schemas.microsoft.com/office/powerpoint/2010/main" val="168175980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My Reading Notes</a:t>
            </a:r>
          </a:p>
        </p:txBody>
      </p:sp>
      <p:sp>
        <p:nvSpPr>
          <p:cNvPr id="3" name="Content Placeholder 2"/>
          <p:cNvSpPr>
            <a:spLocks noGrp="1"/>
          </p:cNvSpPr>
          <p:nvPr>
            <p:ph sz="half" idx="1"/>
          </p:nvPr>
        </p:nvSpPr>
        <p:spPr/>
        <p:txBody>
          <a:bodyPr>
            <a:normAutofit fontScale="85000" lnSpcReduction="20000"/>
          </a:bodyPr>
          <a:lstStyle/>
          <a:p>
            <a:r>
              <a:rPr lang="en-US" dirty="0"/>
              <a:t>pp. 49 Nice quote to start with, previous one was good too: </a:t>
            </a:r>
          </a:p>
          <a:p>
            <a:pPr lvl="1"/>
            <a:r>
              <a:rPr lang="en-US" dirty="0"/>
              <a:t>“No man is an island, entire of itself; every man is a piece of the continent, a part of the main. If a clod be washed away by the sea, Europe is the less, as well as if a promontory were, as well as if a manor of thy friend’s or of thine own were. Any man’s death diminishes me, because I am involved in mankind; and therefor never send to know for whom the bell tolls; it tolls for thee. – John Donne, Meditation XVII , 1624</a:t>
            </a:r>
          </a:p>
          <a:p>
            <a:r>
              <a:rPr lang="en-US" dirty="0"/>
              <a:t>pp. 54 Self driving car would change example scenario a lot</a:t>
            </a:r>
          </a:p>
          <a:p>
            <a:r>
              <a:rPr lang="en-US" dirty="0"/>
              <a:t>pp. 56 Does mention of Hitler invalidate the argument? - Mike Godwin</a:t>
            </a:r>
          </a:p>
          <a:p>
            <a:r>
              <a:rPr lang="en-US" dirty="0"/>
              <a:t>pp. 57 “Instincts were learned…”?</a:t>
            </a:r>
          </a:p>
        </p:txBody>
      </p:sp>
      <p:sp>
        <p:nvSpPr>
          <p:cNvPr id="11" name="Content Placeholder 10"/>
          <p:cNvSpPr>
            <a:spLocks noGrp="1"/>
          </p:cNvSpPr>
          <p:nvPr>
            <p:ph sz="half" idx="2"/>
          </p:nvPr>
        </p:nvSpPr>
        <p:spPr/>
        <p:txBody>
          <a:bodyPr>
            <a:normAutofit fontScale="85000" lnSpcReduction="20000"/>
          </a:bodyPr>
          <a:lstStyle/>
          <a:p>
            <a:r>
              <a:rPr lang="en-US" dirty="0"/>
              <a:t>pp. 59 many/any fallacy not mentioned in Appendix B</a:t>
            </a:r>
          </a:p>
          <a:p>
            <a:r>
              <a:rPr lang="en-US" dirty="0"/>
              <a:t>pp. 65 There’s no expectation the doctor’s practice would suffer?</a:t>
            </a:r>
          </a:p>
          <a:p>
            <a:r>
              <a:rPr lang="en-US" dirty="0"/>
              <a:t>pp. 69 Is it easier for CS types to use 2</a:t>
            </a:r>
            <a:r>
              <a:rPr lang="en-US" baseline="30000" dirty="0"/>
              <a:t>nd</a:t>
            </a:r>
            <a:r>
              <a:rPr lang="en-US" dirty="0"/>
              <a:t> Categorical Imperative formulation? Am I generalizing or biased for asking?</a:t>
            </a:r>
          </a:p>
          <a:p>
            <a:r>
              <a:rPr lang="en-US" dirty="0"/>
              <a:t>pp. 79 Insurance companies do it, should they?</a:t>
            </a:r>
          </a:p>
          <a:p>
            <a:r>
              <a:rPr lang="en-US" dirty="0"/>
              <a:t>pp. 84 Convenience stores rent DVDs?</a:t>
            </a:r>
          </a:p>
          <a:p>
            <a:r>
              <a:rPr lang="en-US" dirty="0"/>
              <a:t>pp. 92 Case 3 against: minors vs adults, help and education vs. punishment</a:t>
            </a:r>
          </a:p>
        </p:txBody>
      </p:sp>
      <p:sp>
        <p:nvSpPr>
          <p:cNvPr id="4" name="Footer Placeholder 3"/>
          <p:cNvSpPr>
            <a:spLocks noGrp="1"/>
          </p:cNvSpPr>
          <p:nvPr>
            <p:ph type="ftr" sz="quarter" idx="11"/>
          </p:nvPr>
        </p:nvSpPr>
        <p:spPr/>
        <p:txBody>
          <a:bodyPr/>
          <a:lstStyle/>
          <a:p>
            <a:r>
              <a:rPr lang="sk-SK"/>
              <a:t>© 2024 Keith A. Pray</a:t>
            </a:r>
            <a:endParaRPr lang="en-US"/>
          </a:p>
        </p:txBody>
      </p:sp>
    </p:spTree>
    <p:extLst>
      <p:ext uri="{BB962C8B-B14F-4D97-AF65-F5344CB8AC3E}">
        <p14:creationId xmlns:p14="http://schemas.microsoft.com/office/powerpoint/2010/main" val="210816412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4"/>
          <p:cNvSpPr>
            <a:spLocks noChangeArrowheads="1"/>
          </p:cNvSpPr>
          <p:nvPr/>
        </p:nvSpPr>
        <p:spPr bwMode="auto">
          <a:xfrm>
            <a:off x="0" y="2255507"/>
            <a:ext cx="9144000" cy="320194"/>
          </a:xfrm>
          <a:prstGeom prst="rect">
            <a:avLst/>
          </a:prstGeom>
          <a:solidFill>
            <a:schemeClr val="bg1">
              <a:alpha val="24000"/>
            </a:schemeClr>
          </a:solidFill>
          <a:ln w="9525">
            <a:solidFill>
              <a:schemeClr val="bg1"/>
            </a:solidFill>
            <a:miter lim="800000"/>
            <a:headEnd/>
            <a:tailEnd/>
          </a:ln>
        </p:spPr>
        <p:txBody>
          <a:bodyPr wrap="none" anchor="ctr">
            <a:prstTxWarp prst="textNoShape">
              <a:avLst/>
            </a:prstTxWarp>
          </a:bodyPr>
          <a:lstStyle/>
          <a:p>
            <a:endParaRPr lang="en-US"/>
          </a:p>
        </p:txBody>
      </p:sp>
      <p:sp>
        <p:nvSpPr>
          <p:cNvPr id="6" name="Title 5"/>
          <p:cNvSpPr>
            <a:spLocks noGrp="1"/>
          </p:cNvSpPr>
          <p:nvPr>
            <p:ph type="title"/>
          </p:nvPr>
        </p:nvSpPr>
        <p:spPr/>
        <p:txBody>
          <a:bodyPr/>
          <a:lstStyle/>
          <a:p>
            <a:r>
              <a:rPr lang="en-US" dirty="0"/>
              <a:t>Overview</a:t>
            </a:r>
          </a:p>
        </p:txBody>
      </p:sp>
      <p:sp>
        <p:nvSpPr>
          <p:cNvPr id="7" name="Content Placeholder 6"/>
          <p:cNvSpPr>
            <a:spLocks noGrp="1"/>
          </p:cNvSpPr>
          <p:nvPr>
            <p:ph idx="1"/>
          </p:nvPr>
        </p:nvSpPr>
        <p:spPr/>
        <p:txBody>
          <a:bodyPr/>
          <a:lstStyle/>
          <a:p>
            <a:pPr marL="457200" indent="-457200">
              <a:buFont typeface="+mj-lt"/>
              <a:buAutoNum type="arabicPeriod"/>
            </a:pPr>
            <a:r>
              <a:rPr lang="en-US" dirty="0"/>
              <a:t>Group Project</a:t>
            </a:r>
          </a:p>
          <a:p>
            <a:pPr marL="457200" indent="-457200">
              <a:buFont typeface="+mj-lt"/>
              <a:buAutoNum type="arabicPeriod"/>
            </a:pPr>
            <a:r>
              <a:rPr lang="en-US" dirty="0"/>
              <a:t>Review</a:t>
            </a:r>
          </a:p>
          <a:p>
            <a:pPr marL="457200" indent="-457200">
              <a:buFont typeface="+mj-lt"/>
              <a:buAutoNum type="arabicPeriod"/>
            </a:pPr>
            <a:r>
              <a:rPr lang="en-US" dirty="0"/>
              <a:t>Ethics</a:t>
            </a:r>
          </a:p>
          <a:p>
            <a:pPr marL="457200" indent="-457200">
              <a:buFont typeface="+mj-lt"/>
              <a:buAutoNum type="arabicPeriod"/>
            </a:pPr>
            <a:r>
              <a:rPr lang="en-US" dirty="0"/>
              <a:t>Assignment</a:t>
            </a:r>
          </a:p>
        </p:txBody>
      </p:sp>
      <p:sp>
        <p:nvSpPr>
          <p:cNvPr id="4" name="Footer Placeholder 3"/>
          <p:cNvSpPr>
            <a:spLocks noGrp="1"/>
          </p:cNvSpPr>
          <p:nvPr>
            <p:ph type="ftr" sz="quarter" idx="11"/>
          </p:nvPr>
        </p:nvSpPr>
        <p:spPr/>
        <p:txBody>
          <a:bodyPr/>
          <a:lstStyle/>
          <a:p>
            <a:r>
              <a:rPr lang="sk-SK"/>
              <a:t>© 2024 Keith A. Pray</a:t>
            </a:r>
            <a:endParaRPr lang="en-US"/>
          </a:p>
        </p:txBody>
      </p:sp>
    </p:spTree>
    <p:extLst>
      <p:ext uri="{BB962C8B-B14F-4D97-AF65-F5344CB8AC3E}">
        <p14:creationId xmlns:p14="http://schemas.microsoft.com/office/powerpoint/2010/main" val="24144588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theme/theme1.xml><?xml version="1.0" encoding="utf-8"?>
<a:theme xmlns:a="http://schemas.openxmlformats.org/drawingml/2006/main" name="Red Radial 16x9">
  <a:themeElements>
    <a:clrScheme name="RedRadial_16x9">
      <a:dk1>
        <a:sysClr val="windowText" lastClr="000000"/>
      </a:dk1>
      <a:lt1>
        <a:sysClr val="window" lastClr="FFFFFF"/>
      </a:lt1>
      <a:dk2>
        <a:srgbClr val="960000"/>
      </a:dk2>
      <a:lt2>
        <a:srgbClr val="BCB49E"/>
      </a:lt2>
      <a:accent1>
        <a:srgbClr val="DDA859"/>
      </a:accent1>
      <a:accent2>
        <a:srgbClr val="968A68"/>
      </a:accent2>
      <a:accent3>
        <a:srgbClr val="D3432B"/>
      </a:accent3>
      <a:accent4>
        <a:srgbClr val="BD9B47"/>
      </a:accent4>
      <a:accent5>
        <a:srgbClr val="618F91"/>
      </a:accent5>
      <a:accent6>
        <a:srgbClr val="DD7323"/>
      </a:accent6>
      <a:hlink>
        <a:srgbClr val="DDA859"/>
      </a:hlink>
      <a:folHlink>
        <a:srgbClr val="968A68"/>
      </a:folHlink>
    </a:clrScheme>
    <a:fontScheme name="Cambria">
      <a:majorFont>
        <a:latin typeface="Cambria"/>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mbria"/>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Extreme Shadow">
      <a:fillStyleLst>
        <a:solidFill>
          <a:schemeClr val="phClr"/>
        </a:solidFill>
        <a:gradFill rotWithShape="1">
          <a:gsLst>
            <a:gs pos="0">
              <a:schemeClr val="phClr">
                <a:tint val="90000"/>
              </a:schemeClr>
            </a:gs>
            <a:gs pos="48000">
              <a:schemeClr val="phClr">
                <a:tint val="54000"/>
                <a:satMod val="140000"/>
              </a:schemeClr>
            </a:gs>
            <a:gs pos="100000">
              <a:schemeClr val="phClr">
                <a:tint val="24000"/>
                <a:satMod val="260000"/>
              </a:schemeClr>
            </a:gs>
          </a:gsLst>
          <a:lin ang="16200000" scaled="1"/>
        </a:gradFill>
        <a:gradFill rotWithShape="1">
          <a:gsLst>
            <a:gs pos="0">
              <a:schemeClr val="phClr"/>
            </a:gs>
            <a:gs pos="100000">
              <a:schemeClr val="phClr">
                <a:shade val="48000"/>
                <a:satMod val="180000"/>
                <a:lumMod val="94000"/>
              </a:schemeClr>
            </a:gs>
            <a:gs pos="100000">
              <a:schemeClr val="phClr">
                <a:shade val="48000"/>
                <a:satMod val="180000"/>
                <a:lumMod val="94000"/>
              </a:schemeClr>
            </a:gs>
          </a:gsLst>
          <a:lin ang="4140000" scaled="1"/>
        </a:gradFill>
      </a:fillStyleLst>
      <a:lnStyleLst>
        <a:ln w="12700" cap="flat" cmpd="sng" algn="ctr">
          <a:solidFill>
            <a:schemeClr val="phClr"/>
          </a:solidFill>
          <a:prstDash val="solid"/>
        </a:ln>
        <a:ln w="19050" cap="flat" cmpd="sng" algn="ctr">
          <a:solidFill>
            <a:schemeClr val="phClr"/>
          </a:solidFill>
          <a:prstDash val="solid"/>
        </a:ln>
        <a:ln w="28575" cap="flat" cmpd="sng" algn="ctr">
          <a:solidFill>
            <a:schemeClr val="phClr"/>
          </a:solidFill>
          <a:prstDash val="solid"/>
        </a:ln>
      </a:lnStyleLst>
      <a:effectStyleLst>
        <a:effectStyle>
          <a:effectLst>
            <a:outerShdw blurRad="63500" dist="12700" dir="5400000" sx="102000" sy="102000" rotWithShape="0">
              <a:srgbClr val="000000">
                <a:alpha val="32000"/>
              </a:srgbClr>
            </a:outerShdw>
          </a:effectLst>
        </a:effectStyle>
        <a:effectStyle>
          <a:effectLst>
            <a:outerShdw blurRad="76200" dist="38100" dir="5400000" rotWithShape="0">
              <a:srgbClr val="000000">
                <a:alpha val="60000"/>
              </a:srgbClr>
            </a:outerShdw>
          </a:effectLst>
          <a:scene3d>
            <a:camera prst="orthographicFront">
              <a:rot lat="0" lon="0" rev="0"/>
            </a:camera>
            <a:lightRig rig="threePt" dir="tl">
              <a:rot lat="0" lon="0" rev="19800000"/>
            </a:lightRig>
          </a:scene3d>
          <a:sp3d prstMaterial="plastic">
            <a:bevelT w="25400" h="19050"/>
          </a:sp3d>
        </a:effectStyle>
        <a:effectStyle>
          <a:effectLst>
            <a:outerShdw blurRad="114300" dist="114300" dir="5400000" rotWithShape="0">
              <a:srgbClr val="000000">
                <a:alpha val="70000"/>
              </a:srgbClr>
            </a:outerShdw>
          </a:effectLst>
          <a:scene3d>
            <a:camera prst="orthographicFront">
              <a:rot lat="0" lon="0" rev="0"/>
            </a:camera>
            <a:lightRig rig="threePt" dir="t">
              <a:rot lat="0" lon="0" rev="19800000"/>
            </a:lightRig>
          </a:scene3d>
          <a:sp3d prstMaterial="plastic">
            <a:bevelT w="38100" h="31750"/>
          </a:sp3d>
        </a:effectStyle>
      </a:effectStyleLst>
      <a:bgFillStyleLst>
        <a:solidFill>
          <a:schemeClr val="phClr"/>
        </a:solidFill>
        <a:gradFill rotWithShape="1">
          <a:gsLst>
            <a:gs pos="0">
              <a:schemeClr val="phClr">
                <a:tint val="100000"/>
                <a:shade val="80000"/>
                <a:satMod val="100000"/>
              </a:schemeClr>
            </a:gs>
            <a:gs pos="65000">
              <a:schemeClr val="phClr">
                <a:tint val="100000"/>
                <a:shade val="40000"/>
                <a:satMod val="100000"/>
              </a:schemeClr>
            </a:gs>
            <a:gs pos="100000">
              <a:schemeClr val="phClr">
                <a:shade val="5000"/>
                <a:satMod val="100000"/>
              </a:schemeClr>
            </a:gs>
          </a:gsLst>
          <a:path path="circle">
            <a:fillToRect l="25000" t="25000" r="25000" b="25000"/>
          </a:path>
        </a:gradFill>
        <a:gradFill flip="none" rotWithShape="1">
          <a:gsLst>
            <a:gs pos="17000">
              <a:schemeClr val="phClr"/>
            </a:gs>
            <a:gs pos="71000">
              <a:schemeClr val="phClr">
                <a:tint val="100000"/>
                <a:shade val="40000"/>
                <a:satMod val="100000"/>
              </a:schemeClr>
            </a:gs>
            <a:gs pos="100000">
              <a:schemeClr val="phClr">
                <a:shade val="5000"/>
                <a:satMod val="100000"/>
              </a:schemeClr>
            </a:gs>
          </a:gsLst>
          <a:path path="circle">
            <a:fillToRect l="50000" t="50000" r="50000" b="50000"/>
          </a:path>
          <a:tileRect/>
        </a:gradFill>
      </a:bgFillStyleLst>
    </a:fmtScheme>
  </a:themeElements>
  <a:objectDefaults>
    <a:spDef>
      <a:spPr>
        <a:ln>
          <a:miter lim="800000"/>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lnDef>
      <a:spPr>
        <a:ln w="19050">
          <a:miter lim="800000"/>
        </a:ln>
      </a:spPr>
      <a:bodyPr/>
      <a:lstStyle/>
      <a:style>
        <a:lnRef idx="1">
          <a:schemeClr val="accent1"/>
        </a:lnRef>
        <a:fillRef idx="0">
          <a:schemeClr val="accent1"/>
        </a:fillRef>
        <a:effectRef idx="0">
          <a:schemeClr val="accent1"/>
        </a:effectRef>
        <a:fontRef idx="minor">
          <a:schemeClr val="tx1"/>
        </a:fontRef>
      </a:style>
    </a:lnDef>
    <a:txDef>
      <a:spPr>
        <a:noFill/>
      </a:spPr>
      <a:bodyPr wrap="none" rtlCol="0">
        <a:spAutoFit/>
      </a:bodyPr>
      <a:lstStyle>
        <a:defPPr>
          <a:lnSpc>
            <a:spcPct val="90000"/>
          </a:lnSpc>
          <a:defRPr sz="2800"/>
        </a:defPPr>
      </a:lstStyle>
    </a:tx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TS102804895.potx</Template>
  <TotalTime>31232</TotalTime>
  <Words>2621</Words>
  <Application>Microsoft Macintosh PowerPoint</Application>
  <PresentationFormat>On-screen Show (16:9)</PresentationFormat>
  <Paragraphs>306</Paragraphs>
  <Slides>20</Slides>
  <Notes>19</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20</vt:i4>
      </vt:variant>
    </vt:vector>
  </HeadingPairs>
  <TitlesOfParts>
    <vt:vector size="26" baseType="lpstr">
      <vt:lpstr>ＭＳ Ｐゴシック</vt:lpstr>
      <vt:lpstr>Arial</vt:lpstr>
      <vt:lpstr>Calibri</vt:lpstr>
      <vt:lpstr>Cambria</vt:lpstr>
      <vt:lpstr>Wingdings</vt:lpstr>
      <vt:lpstr>Red Radial 16x9</vt:lpstr>
      <vt:lpstr>Class 3 Ethics</vt:lpstr>
      <vt:lpstr>PowerPoint Presentation</vt:lpstr>
      <vt:lpstr>Logistics Reminder</vt:lpstr>
      <vt:lpstr>Overview</vt:lpstr>
      <vt:lpstr>Movie Group Project Overview</vt:lpstr>
      <vt:lpstr>Overview</vt:lpstr>
      <vt:lpstr>PowerPoint Presentation</vt:lpstr>
      <vt:lpstr>My Reading Notes</vt:lpstr>
      <vt:lpstr>Overview</vt:lpstr>
      <vt:lpstr>Clarifying Points</vt:lpstr>
      <vt:lpstr>Ethics Vocabulary</vt:lpstr>
      <vt:lpstr>Ethics Vocabulary</vt:lpstr>
      <vt:lpstr>Ethics Vocabulary</vt:lpstr>
      <vt:lpstr>Ethics Vocabulary</vt:lpstr>
      <vt:lpstr>Ethics Vocabulary</vt:lpstr>
      <vt:lpstr>Group Quiz Scenario 4 in Section 2.1.2</vt:lpstr>
      <vt:lpstr>Overview</vt:lpstr>
      <vt:lpstr>Assignment</vt:lpstr>
      <vt:lpstr>Class 3 The End</vt:lpstr>
      <vt:lpstr>what works well Online With Zoom</vt:lpstr>
    </vt:vector>
  </TitlesOfParts>
  <Company>WPI</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Keith A. Pray</dc:creator>
  <cp:lastModifiedBy>Keith A. Pray</cp:lastModifiedBy>
  <cp:revision>296</cp:revision>
  <dcterms:created xsi:type="dcterms:W3CDTF">2014-08-25T02:19:16Z</dcterms:created>
  <dcterms:modified xsi:type="dcterms:W3CDTF">2024-03-19T17:56:40Z</dcterms:modified>
</cp:coreProperties>
</file>