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52"/>
  </p:notesMasterIdLst>
  <p:handoutMasterIdLst>
    <p:handoutMasterId r:id="rId53"/>
  </p:handoutMasterIdLst>
  <p:sldIdLst>
    <p:sldId id="256" r:id="rId2"/>
    <p:sldId id="609" r:id="rId3"/>
    <p:sldId id="640" r:id="rId4"/>
    <p:sldId id="608" r:id="rId5"/>
    <p:sldId id="628" r:id="rId6"/>
    <p:sldId id="259" r:id="rId7"/>
    <p:sldId id="308" r:id="rId8"/>
    <p:sldId id="267" r:id="rId9"/>
    <p:sldId id="330" r:id="rId10"/>
    <p:sldId id="309" r:id="rId11"/>
    <p:sldId id="643" r:id="rId12"/>
    <p:sldId id="275" r:id="rId13"/>
    <p:sldId id="644" r:id="rId14"/>
    <p:sldId id="645" r:id="rId15"/>
    <p:sldId id="646" r:id="rId16"/>
    <p:sldId id="647" r:id="rId17"/>
    <p:sldId id="648" r:id="rId18"/>
    <p:sldId id="654" r:id="rId19"/>
    <p:sldId id="268" r:id="rId20"/>
    <p:sldId id="270" r:id="rId21"/>
    <p:sldId id="271" r:id="rId22"/>
    <p:sldId id="655" r:id="rId23"/>
    <p:sldId id="272" r:id="rId24"/>
    <p:sldId id="273" r:id="rId25"/>
    <p:sldId id="656" r:id="rId26"/>
    <p:sldId id="649" r:id="rId27"/>
    <p:sldId id="650" r:id="rId28"/>
    <p:sldId id="274" r:id="rId29"/>
    <p:sldId id="651" r:id="rId30"/>
    <p:sldId id="652" r:id="rId31"/>
    <p:sldId id="276" r:id="rId32"/>
    <p:sldId id="653" r:id="rId33"/>
    <p:sldId id="269" r:id="rId34"/>
    <p:sldId id="261" r:id="rId35"/>
    <p:sldId id="500" r:id="rId36"/>
    <p:sldId id="501" r:id="rId37"/>
    <p:sldId id="502" r:id="rId38"/>
    <p:sldId id="503" r:id="rId39"/>
    <p:sldId id="504" r:id="rId40"/>
    <p:sldId id="505" r:id="rId41"/>
    <p:sldId id="506" r:id="rId42"/>
    <p:sldId id="507" r:id="rId43"/>
    <p:sldId id="331" r:id="rId44"/>
    <p:sldId id="332" r:id="rId45"/>
    <p:sldId id="333" r:id="rId46"/>
    <p:sldId id="334" r:id="rId47"/>
    <p:sldId id="335" r:id="rId48"/>
    <p:sldId id="336" r:id="rId49"/>
    <p:sldId id="337" r:id="rId50"/>
    <p:sldId id="338" r:id="rId5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DE7BE287-3DE4-C947-AA8E-C91CDAC72794}">
          <p14:sldIdLst>
            <p14:sldId id="256"/>
            <p14:sldId id="609"/>
            <p14:sldId id="640"/>
            <p14:sldId id="608"/>
            <p14:sldId id="628"/>
            <p14:sldId id="259"/>
            <p14:sldId id="308"/>
            <p14:sldId id="267"/>
            <p14:sldId id="330"/>
            <p14:sldId id="309"/>
          </p14:sldIdLst>
        </p14:section>
        <p14:section name="Students" id="{20244982-054D-774B-9E12-24C2D44D25DA}">
          <p14:sldIdLst>
            <p14:sldId id="643"/>
            <p14:sldId id="275"/>
            <p14:sldId id="644"/>
            <p14:sldId id="645"/>
            <p14:sldId id="646"/>
            <p14:sldId id="647"/>
            <p14:sldId id="648"/>
            <p14:sldId id="654"/>
            <p14:sldId id="268"/>
            <p14:sldId id="270"/>
            <p14:sldId id="271"/>
            <p14:sldId id="655"/>
            <p14:sldId id="272"/>
            <p14:sldId id="273"/>
            <p14:sldId id="656"/>
            <p14:sldId id="649"/>
            <p14:sldId id="650"/>
            <p14:sldId id="274"/>
            <p14:sldId id="651"/>
            <p14:sldId id="652"/>
            <p14:sldId id="276"/>
            <p14:sldId id="653"/>
          </p14:sldIdLst>
        </p14:section>
        <p14:section name="Common" id="{4A019CEC-5F1D-154A-B7D5-1C807EE4A006}">
          <p14:sldIdLst>
            <p14:sldId id="269"/>
            <p14:sldId id="261"/>
            <p14:sldId id="500"/>
            <p14:sldId id="501"/>
            <p14:sldId id="502"/>
            <p14:sldId id="503"/>
            <p14:sldId id="504"/>
            <p14:sldId id="505"/>
            <p14:sldId id="506"/>
            <p14:sldId id="507"/>
            <p14:sldId id="331"/>
            <p14:sldId id="332"/>
            <p14:sldId id="333"/>
            <p14:sldId id="334"/>
            <p14:sldId id="335"/>
            <p14:sldId id="336"/>
            <p14:sldId id="337"/>
            <p14:sldId id="33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11" autoAdjust="0"/>
    <p:restoredTop sz="74034" autoAdjust="0"/>
  </p:normalViewPr>
  <p:slideViewPr>
    <p:cSldViewPr snapToGrid="0" snapToObjects="1">
      <p:cViewPr varScale="1">
        <p:scale>
          <a:sx n="141" d="100"/>
          <a:sy n="141" d="100"/>
        </p:scale>
        <p:origin x="240" y="184"/>
      </p:cViewPr>
      <p:guideLst>
        <p:guide orient="horz" pos="162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9/19/23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9/19/23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cloudflare.com/ddos/reflection-attack-1.png"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i.imgur.com/lxYv8cF.png"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cert.org/historical/advisories/CA-1996-21.cfm" TargetMode="External"/><Relationship Id="rId2" Type="http://schemas.openxmlformats.org/officeDocument/2006/relationships/slide" Target="../slides/slide42.xml"/><Relationship Id="rId1" Type="http://schemas.openxmlformats.org/officeDocument/2006/relationships/notesMaster" Target="../notesMasters/notesMaster1.xml"/><Relationship Id="rId5" Type="http://schemas.openxmlformats.org/officeDocument/2006/relationships/hyperlink" Target="www.giac.org/paper/gsec/705/egress-filtering-keeping-internet-safe-systems/101588" TargetMode="External"/><Relationship Id="rId4" Type="http://schemas.openxmlformats.org/officeDocument/2006/relationships/hyperlink" Target="https://www.cert.org/historical/incident_notes/IN-2000-04.cfm"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“Weird” Al Yankovic – Virus Alert (2006) (3:43)</a:t>
            </a: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=zvfD5rnkTws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Internet of Things (IoT) first coined in 1999</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Take 5 minutes to fill out survey on Canvas </a:t>
            </a:r>
            <a:r>
              <a:rPr lang="en-US" dirty="0">
                <a:latin typeface="Arial" charset="0"/>
                <a:ea typeface="ＭＳ Ｐゴシック" charset="-128"/>
                <a:cs typeface="ＭＳ Ｐゴシック" charset="-128"/>
                <a:sym typeface="Wingdings" pitchFamily="2" charset="2"/>
              </a:rPr>
              <a:t> Quizzes  SGA’s Midterm Course Feedback Questionnaire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low can you go? Or should we all be worried about our BIOS being infected?</a:t>
            </a:r>
          </a:p>
        </p:txBody>
      </p:sp>
      <p:sp>
        <p:nvSpPr>
          <p:cNvPr id="4" name="Slide Number Placeholder 3"/>
          <p:cNvSpPr>
            <a:spLocks noGrp="1"/>
          </p:cNvSpPr>
          <p:nvPr>
            <p:ph type="sldNum" sz="quarter" idx="5"/>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640543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uppermost level is hardware because it’s where everything runs </a:t>
            </a:r>
          </a:p>
          <a:p>
            <a:endParaRPr lang="en-US" dirty="0"/>
          </a:p>
          <a:p>
            <a:r>
              <a:rPr lang="en-US" dirty="0"/>
              <a:t>Stuxnet was a worm, surfacing in 2010, it is not known who exactly authored Stuxnet however, it is theorized to be a nation-state sponsored malware. Meaning that a government somewhere paid a group of people to code it.[4]</a:t>
            </a:r>
          </a:p>
          <a:p>
            <a:endParaRPr lang="en-US" dirty="0"/>
          </a:p>
          <a:p>
            <a:r>
              <a:rPr lang="en-US" dirty="0"/>
              <a:t>Stuxnet infects computers by exploiting a Window’s zero-day vulnerabilities, once installed it would look for any programmable logic controllers (PLCs) used for centrifuges. [3]</a:t>
            </a:r>
          </a:p>
          <a:p>
            <a:endParaRPr lang="en-US" dirty="0"/>
          </a:p>
          <a:p>
            <a:r>
              <a:rPr lang="en-US" dirty="0"/>
              <a:t>Stuxnet would install itself onto the PLC linked computer using a rootkit, allowing itself to become the man in the middle between the centrifuge monitoring software and the PLC. It would also write blocks of code to the PLC causing it to run erratically destroying it. However, the software would report that everything was working as expected. [4]</a:t>
            </a:r>
          </a:p>
          <a:p>
            <a:endParaRPr lang="en-US" dirty="0"/>
          </a:p>
          <a:p>
            <a:r>
              <a:rPr lang="en-US" dirty="0"/>
              <a:t>This resulted in 20,000 devices becoming infected and 900 centrifuges being destroyed. [4]</a:t>
            </a:r>
          </a:p>
          <a:p>
            <a:endParaRPr lang="en-US" dirty="0"/>
          </a:p>
          <a:p>
            <a:r>
              <a:rPr lang="en-US" dirty="0"/>
              <a:t>The permutations of Stuxnet however now target other countries, </a:t>
            </a:r>
            <a:r>
              <a:rPr lang="en-US" dirty="0" err="1"/>
              <a:t>Industroyer</a:t>
            </a:r>
            <a:r>
              <a:rPr lang="en-US" dirty="0"/>
              <a:t> which targeted Ukraine's power grid in 2016 causing blackouts in Kyiv [4]</a:t>
            </a:r>
          </a:p>
          <a:p>
            <a:r>
              <a:rPr lang="en-US" dirty="0"/>
              <a:t>and Triton which targeted a petrochemical plant in Saudi Arabia, and it had triggered 2 emergency shutdowns of the plant and was found after the second. The malware was coded to cause toxic gasses to be released at the plant [5].</a:t>
            </a:r>
          </a:p>
          <a:p>
            <a:endParaRPr lang="en-US" dirty="0"/>
          </a:p>
          <a:p>
            <a:r>
              <a:rPr lang="en-US" dirty="0"/>
              <a:t>Both offshoots used Stuxnet code or exploits to get access to the computers and logic controllers [4].</a:t>
            </a:r>
          </a:p>
          <a:p>
            <a:endParaRPr lang="en-US" dirty="0"/>
          </a:p>
          <a:p>
            <a:r>
              <a:rPr lang="en-US" dirty="0"/>
              <a:t>The picture on the right is from [3]</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3591249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next level is user interface level where we see things such as toolbar viruses and other visual based malwares that do not attack the hardware directly. </a:t>
            </a:r>
          </a:p>
          <a:p>
            <a:r>
              <a:rPr lang="en-US" dirty="0"/>
              <a:t>A popular UI malware is Bonzi Buddy Bonzi Buddy is also known as an adware malware because it puts ads onto the Users screen block the view with fake popups, such as those to the right. [6] Each of those are fake popups that can be expected when infected with adware.</a:t>
            </a:r>
          </a:p>
          <a:p>
            <a:endParaRPr lang="en-US" dirty="0"/>
          </a:p>
          <a:p>
            <a:r>
              <a:rPr lang="en-US" dirty="0"/>
              <a:t>On the surface, once Bonzi Buddy was installed while it acted as a virtual assistant like </a:t>
            </a:r>
            <a:r>
              <a:rPr lang="en-US" dirty="0" err="1"/>
              <a:t>Clippy</a:t>
            </a:r>
            <a:r>
              <a:rPr lang="en-US" dirty="0"/>
              <a:t> or Cortana on your computer. However, in the background it existed as adware as it would change browser settings and would create pop ups that looked like legitimate windows pop ups but were instead ads that would redirect to a website. [6] As seen on slide[13]</a:t>
            </a:r>
          </a:p>
          <a:p>
            <a:endParaRPr lang="en-US" dirty="0"/>
          </a:p>
          <a:p>
            <a:r>
              <a:rPr lang="en-US" dirty="0"/>
              <a:t>What browser settings, it would change the start page to act as a copy of the original however any text boxes would go through its own process before passing it off to the actual search engine. This gave Bonzi the ability to gather user information and activities. [7]</a:t>
            </a:r>
          </a:p>
          <a:p>
            <a:endParaRPr lang="en-US" dirty="0"/>
          </a:p>
          <a:p>
            <a:r>
              <a:rPr lang="en-US" dirty="0"/>
              <a:t>Picture on the right is from [13]</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3136556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 files level is where malware lurks in the background actively searching for an attack vector to move onto its next target. For this level I will be focusing on ransomware, which functions on a three-step process</a:t>
            </a:r>
          </a:p>
          <a:p>
            <a:endParaRPr lang="en-US" dirty="0"/>
          </a:p>
          <a:p>
            <a:r>
              <a:rPr lang="en-US" dirty="0"/>
              <a:t>Step one for a ransomware, install onto the computer and search the local network for any other devices to jump to. </a:t>
            </a:r>
          </a:p>
          <a:p>
            <a:r>
              <a:rPr lang="en-US" dirty="0"/>
              <a:t>Step two encrypt the users' files preventing them from using the computer. For example, it would encrypt files ending with certain extensions such as office files, doc, ppt, and xlsx, any archive media files zip, </a:t>
            </a:r>
            <a:r>
              <a:rPr lang="en-US" dirty="0" err="1"/>
              <a:t>rar</a:t>
            </a:r>
            <a:r>
              <a:rPr lang="en-US" dirty="0"/>
              <a:t>, tar, mp4, and </a:t>
            </a:r>
            <a:r>
              <a:rPr lang="en-US" dirty="0" err="1"/>
              <a:t>mkv</a:t>
            </a:r>
            <a:r>
              <a:rPr lang="en-US" dirty="0"/>
              <a:t>.</a:t>
            </a:r>
          </a:p>
          <a:p>
            <a:r>
              <a:rPr lang="en-US" dirty="0"/>
              <a:t>Step three inform the victim, usually through a wallpaper change and a prompt, telling them that their files are encrypted and to get the decryption key they must pay a ransom via a crypto transfer. [9]</a:t>
            </a:r>
          </a:p>
          <a:p>
            <a:endParaRPr lang="en-US" dirty="0"/>
          </a:p>
          <a:p>
            <a:r>
              <a:rPr lang="en-US" dirty="0"/>
              <a:t>WannaCry is a prime example of a ransomware, it demanded $300 in bitcoin for the users' files back, if the ransom was paid the user wouldn’t get their decryption key as WannaCry wasn’t setup properly initially to ever give the victim their decryption key. [9] (side note in case someone asks, it was fixed the second day after the attack and was pushed as an update because as the author wrote himself in the readme “if no one trusts us we won’t get the money”)[9]</a:t>
            </a:r>
          </a:p>
          <a:p>
            <a:endParaRPr lang="en-US" dirty="0"/>
          </a:p>
          <a:p>
            <a:r>
              <a:rPr lang="en-US" dirty="0"/>
              <a:t>WannaCry’s impact in a short amount of time:</a:t>
            </a:r>
          </a:p>
          <a:p>
            <a:r>
              <a:rPr lang="en-US" dirty="0"/>
              <a:t>3am Friday May 12</a:t>
            </a:r>
            <a:r>
              <a:rPr lang="en-US" baseline="30000" dirty="0"/>
              <a:t>th</a:t>
            </a:r>
            <a:r>
              <a:rPr lang="en-US" dirty="0"/>
              <a:t>, 2017, a telecommunications company in Spain reports a ransomware has infected its systems. </a:t>
            </a:r>
          </a:p>
          <a:p>
            <a:r>
              <a:rPr lang="en-US" dirty="0"/>
              <a:t>By Monday it had infected 200,000 hospitals in 150 countries. This caused those hospitals to lock up as there was little to no access to patient data. [8] </a:t>
            </a:r>
          </a:p>
          <a:p>
            <a:r>
              <a:rPr lang="en-US" dirty="0"/>
              <a:t>The only way that the attack was stopped was someone registering a domain that was found in the code for it causing the initial attack from WannaCry to stop. [9]</a:t>
            </a:r>
          </a:p>
          <a:p>
            <a:endParaRPr lang="en-US" dirty="0"/>
          </a:p>
          <a:p>
            <a:r>
              <a:rPr lang="en-US" dirty="0"/>
              <a:t>The effects from WannaCry were digital, they never left the immediate area around the computer. But the Colonial Pipeline ransomware attack is an example of where ransomware went beyond digital consequences.</a:t>
            </a:r>
          </a:p>
          <a:p>
            <a:endParaRPr lang="en-US" dirty="0"/>
          </a:p>
          <a:p>
            <a:r>
              <a:rPr lang="en-US" dirty="0"/>
              <a:t>On May 7</a:t>
            </a:r>
            <a:r>
              <a:rPr lang="en-US" baseline="30000" dirty="0"/>
              <a:t>th</a:t>
            </a:r>
            <a:r>
              <a:rPr lang="en-US" dirty="0"/>
              <a:t>, 2021, Colonial Pipeline had its computer systems infected by ransomware causing Colonial Pipeline to shutdown their systems the following day to prevent the attack from spreading further, this also closed the pipeline, a pipeline that supplied fuel to a large part of the east coast. Despite the pipeline being reopened 5 days later and the federal government allowing for alternate means of fuel transportation the price of gas in the area closest to the pipeline went up by 18-21 cents per gallon. This also caused gas hoarding with the residents living near the effected gas station. [12] Showing how the effects went beyond the pipeline’s computers, is the picture on the right, which is from Dunwoody Georgia at a Costco gas station 1 day after the pipeline shutdown.</a:t>
            </a:r>
          </a:p>
          <a:p>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the lowest level that malware is known to install itself, the boot order level. </a:t>
            </a:r>
          </a:p>
          <a:p>
            <a:endParaRPr lang="en-US" dirty="0"/>
          </a:p>
          <a:p>
            <a:r>
              <a:rPr lang="en-US" dirty="0"/>
              <a:t>To be specific Moon Bounce is a malware that installs itself in the UEFI (Unified Extensible firmware interface). </a:t>
            </a:r>
            <a:r>
              <a:rPr lang="en-US" dirty="0" err="1"/>
              <a:t>MoonBounce</a:t>
            </a:r>
            <a:r>
              <a:rPr lang="en-US" dirty="0"/>
              <a:t> would alter the way that UEFI loaded drivers to download a payload from the internet. As for what this payload does, it can range from being a keylogger to bricking the system through firmware corruption it depended on what payload was loaded on the server that </a:t>
            </a:r>
            <a:r>
              <a:rPr lang="en-US" dirty="0" err="1"/>
              <a:t>MoonBounce</a:t>
            </a:r>
            <a:r>
              <a:rPr lang="en-US" dirty="0"/>
              <a:t> pointed to [2]</a:t>
            </a:r>
          </a:p>
          <a:p>
            <a:endParaRPr lang="en-US" dirty="0"/>
          </a:p>
          <a:p>
            <a:r>
              <a:rPr lang="en-US" dirty="0"/>
              <a:t>The scary part about a malware like </a:t>
            </a:r>
            <a:r>
              <a:rPr lang="en-US" dirty="0" err="1"/>
              <a:t>MoonBounce</a:t>
            </a:r>
            <a:r>
              <a:rPr lang="en-US" dirty="0"/>
              <a:t> is that it will just sit in the UEFI until it has a payload to download at which point its effects become known to the user. With </a:t>
            </a:r>
            <a:r>
              <a:rPr lang="en-US" dirty="0" err="1"/>
              <a:t>MoonBounce</a:t>
            </a:r>
            <a:r>
              <a:rPr lang="en-US" dirty="0"/>
              <a:t>, it installed a keylogger and added the infected computer to larger bot net where it could be used for things like a DDOS attack [2]</a:t>
            </a:r>
          </a:p>
          <a:p>
            <a:endParaRPr lang="en-US" dirty="0"/>
          </a:p>
          <a:p>
            <a:r>
              <a:rPr lang="en-US" dirty="0"/>
              <a:t>Malware like </a:t>
            </a:r>
            <a:r>
              <a:rPr lang="en-US" dirty="0" err="1"/>
              <a:t>MoonBounce</a:t>
            </a:r>
            <a:r>
              <a:rPr lang="en-US" dirty="0"/>
              <a:t> has been coming out more recently, like </a:t>
            </a:r>
            <a:r>
              <a:rPr lang="en-US" dirty="0" err="1"/>
              <a:t>BlackLotus</a:t>
            </a:r>
            <a:r>
              <a:rPr lang="en-US" dirty="0"/>
              <a:t> and </a:t>
            </a:r>
            <a:r>
              <a:rPr lang="en-US" dirty="0" err="1"/>
              <a:t>CosmicStrand</a:t>
            </a:r>
            <a:r>
              <a:rPr lang="en-US" dirty="0"/>
              <a:t> both installing themselves onto the UEFI as well. [2]</a:t>
            </a:r>
          </a:p>
          <a:p>
            <a:endParaRPr lang="en-US" dirty="0"/>
          </a:p>
          <a:p>
            <a:r>
              <a:rPr lang="en-US" dirty="0"/>
              <a:t>For example, with the picture on the right, I took this picture a few years ago, for an unrelated project, and that drop down is selected. The only option that I have for my Windows desktop is to use UEFI.</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Now if you are wondering why don’t we just replace UEFI with something more secure, there isn’t a solution at least for now. The other option is to use Legacy Bios for booting but there are even more limitations and vulnerabilities for Legacy BIOS than there is for UEFI [15] </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3044464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we be worried about a virus existing in our computers right now?</a:t>
            </a:r>
          </a:p>
          <a:p>
            <a:endParaRPr lang="en-US" dirty="0"/>
          </a:p>
          <a:p>
            <a:r>
              <a:rPr lang="en-US" dirty="0"/>
              <a:t>Yes, but there is only so such you can do about it.</a:t>
            </a:r>
          </a:p>
          <a:p>
            <a:endParaRPr lang="en-US" dirty="0"/>
          </a:p>
          <a:p>
            <a:r>
              <a:rPr lang="en-US" dirty="0"/>
              <a:t>With malware such as </a:t>
            </a:r>
            <a:r>
              <a:rPr lang="en-US" dirty="0" err="1"/>
              <a:t>MoonBounce</a:t>
            </a:r>
            <a:r>
              <a:rPr lang="en-US" dirty="0"/>
              <a:t> or WannaCry existing out there you never know if one of the people on the same local network as you has an infected device. Or if that new keyboard you downloaded is itself a piece of malware. [17] As seen with something like Bonzi Buddy.</a:t>
            </a:r>
          </a:p>
          <a:p>
            <a:endParaRPr lang="en-US" dirty="0"/>
          </a:p>
          <a:p>
            <a:r>
              <a:rPr lang="en-US" dirty="0"/>
              <a:t>But, Checking for virus like </a:t>
            </a:r>
            <a:r>
              <a:rPr lang="en-US" dirty="0" err="1"/>
              <a:t>MoonBounce</a:t>
            </a:r>
            <a:r>
              <a:rPr lang="en-US" dirty="0"/>
              <a:t> is difficult because you can’t open a single text file containing your UEFI configuration to look instead you have to look through file after file looking at what each line does and if it connects to a known malware domain [2]. </a:t>
            </a:r>
          </a:p>
          <a:p>
            <a:endParaRPr lang="en-US" dirty="0"/>
          </a:p>
          <a:p>
            <a:r>
              <a:rPr lang="en-US" dirty="0"/>
              <a:t>Which those known malware domains must be updated constantly with over half a million new pieces of malware being detected everyday [16]. Making it a dauting task to look for all malware on your computer. The best that you can do is just be safe online and ensure that you keep your computer up to date.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695754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260539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b="0" i="0" dirty="0">
                <a:solidFill>
                  <a:srgbClr val="D1D5DB"/>
                </a:solidFill>
                <a:effectLst/>
                <a:latin typeface="Söhne"/>
              </a:rPr>
              <a:t>Threat actors, both state-sponsored and individual hackers, have taken a keen interest in incorporating AI into their operations. Mandiant report highlights how these actors are using AI particularly in information operations, aiming to spread disinformation. This isn't just a passing trend; it's been evolving since at least 2019, signaling a long-term shift in tactics.</a:t>
            </a:r>
          </a:p>
          <a:p>
            <a:endParaRPr lang="en-US" b="0" i="0" dirty="0">
              <a:solidFill>
                <a:srgbClr val="D1D5DB"/>
              </a:solidFill>
              <a:effectLst/>
              <a:latin typeface="Söhne"/>
            </a:endParaRPr>
          </a:p>
          <a:p>
            <a:pPr algn="l">
              <a:buFont typeface="Arial" panose="020B0604020202020204" pitchFamily="34" charset="0"/>
              <a:buChar char="•"/>
            </a:pPr>
            <a:r>
              <a:rPr lang="en-US" b="0" i="0" dirty="0">
                <a:solidFill>
                  <a:srgbClr val="FFFFFF"/>
                </a:solidFill>
                <a:effectLst/>
                <a:latin typeface="Söhne"/>
              </a:rPr>
              <a:t>One of the significant benefits for threat actors in using AI is scalability. Previously, resource constraints would naturally limit the scale of an operation. Now, generative AI technologies like GANs and text-to-image models allow even low-resource actors to scale their activities efficiently. This enables them to generate more content and misinformation than ever before, much like how exploit frameworks like Metasploit or Cobalt Strike revolutionized cyber attacks. [1]</a:t>
            </a:r>
          </a:p>
          <a:p>
            <a:pPr algn="l">
              <a:buFont typeface="Arial" panose="020B0604020202020204" pitchFamily="34" charset="0"/>
              <a:buChar char="•"/>
            </a:pPr>
            <a:endParaRPr lang="en-US" b="0" i="0" dirty="0">
              <a:solidFill>
                <a:srgbClr val="FFFFFF"/>
              </a:solidFill>
              <a:effectLst/>
              <a:latin typeface="Söhne"/>
            </a:endParaRPr>
          </a:p>
          <a:p>
            <a:pPr algn="l">
              <a:buFont typeface="Arial" panose="020B0604020202020204" pitchFamily="34" charset="0"/>
              <a:buChar char="•"/>
            </a:pPr>
            <a:r>
              <a:rPr lang="en-US" b="0" i="0" dirty="0">
                <a:solidFill>
                  <a:srgbClr val="FFFFFF"/>
                </a:solidFill>
                <a:effectLst/>
                <a:latin typeface="Söhne"/>
              </a:rPr>
              <a:t>Beyond just disinformation campaigns, AI is also finding its way into more traditional areas like social engineering. The technology can even break down linguistic barriers, allowing actors to target individuals in languages they are not fluent in, which broadens the scope of potential victims. [2]</a:t>
            </a:r>
          </a:p>
          <a:p>
            <a:pPr algn="l"/>
            <a:br>
              <a:rPr lang="en-US" b="0" i="0" dirty="0">
                <a:solidFill>
                  <a:srgbClr val="FFFFFF"/>
                </a:solidFill>
                <a:effectLst/>
                <a:latin typeface="Söhne"/>
              </a:rPr>
            </a:br>
            <a:endParaRPr lang="en-US" b="0" i="0" dirty="0">
              <a:solidFill>
                <a:srgbClr val="FFFFFF"/>
              </a:solidFill>
              <a:effectLst/>
              <a:latin typeface="Söhne"/>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D1D5DB"/>
                </a:solidFill>
                <a:effectLst/>
                <a:latin typeface="Söhne"/>
              </a:rPr>
              <a:t>More threats: Traditional security measures, such as power and geography, are no longer as effective due to the borderless nature of cyberspace. This requires intelligence agencies to monitor a wider array of threats, not just from powerful countries but also from weak nations and non-state entities. [3]</a:t>
            </a:r>
          </a:p>
          <a:p>
            <a:pPr algn="l">
              <a:buFont typeface="Arial" panose="020B0604020202020204" pitchFamily="34" charset="0"/>
              <a:buChar char="•"/>
            </a:pPr>
            <a:endParaRPr lang="en-US" b="0" i="0" dirty="0">
              <a:solidFill>
                <a:srgbClr val="D1D5DB"/>
              </a:solidFill>
              <a:effectLst/>
              <a:latin typeface="Söhne"/>
            </a:endParaRPr>
          </a:p>
          <a:p>
            <a:pPr algn="l">
              <a:buFont typeface="Arial" panose="020B0604020202020204" pitchFamily="34" charset="0"/>
              <a:buChar char="•"/>
            </a:pPr>
            <a:r>
              <a:rPr lang="en-US" b="0" i="0" dirty="0">
                <a:solidFill>
                  <a:srgbClr val="D1D5DB"/>
                </a:solidFill>
                <a:effectLst/>
                <a:latin typeface="Söhne"/>
              </a:rPr>
              <a:t>More data: The explosion of publicly available data is both a positive and negative for intelligence agencies. Previously, intelligence gathering focused on obtaining secrets. Now, agencies are swamped with an overwhelming amount of data. The key to harnessing this information lies in the effective use of machine learning to aggregate/filter through available intelligence. [3]</a:t>
            </a:r>
          </a:p>
          <a:p>
            <a:pPr algn="l">
              <a:buFont typeface="Arial" panose="020B0604020202020204" pitchFamily="34" charset="0"/>
              <a:buChar char="•"/>
            </a:pPr>
            <a:endParaRPr lang="en-US" b="0" i="0" dirty="0">
              <a:solidFill>
                <a:srgbClr val="D1D5DB"/>
              </a:solidFill>
              <a:effectLst/>
              <a:latin typeface="Söhne"/>
            </a:endParaRPr>
          </a:p>
          <a:p>
            <a:pPr algn="l">
              <a:buFont typeface="Arial" panose="020B0604020202020204" pitchFamily="34" charset="0"/>
              <a:buChar char="•"/>
            </a:pPr>
            <a:r>
              <a:rPr lang="en-US" b="0" i="0" dirty="0">
                <a:solidFill>
                  <a:srgbClr val="D1D5DB"/>
                </a:solidFill>
                <a:effectLst/>
                <a:latin typeface="Söhne"/>
              </a:rPr>
              <a:t>More speed: Decision-making timelines have contracted dramatically. For example, during the Cuban Missile Crisis, there were 13 days for deliberation, whereas today, decision-making could occur in less than 13 minutes . Machine learning is crucial for rapidly analyzing data and providing actionable insights. [3]</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1848703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Find publish date</a:t>
            </a:r>
          </a:p>
          <a:p>
            <a:pPr marL="171450" indent="-171450">
              <a:buFontTx/>
              <a:buChar char="-"/>
            </a:pPr>
            <a:r>
              <a:rPr lang="en-US" dirty="0"/>
              <a:t>Note which really exist</a:t>
            </a:r>
          </a:p>
          <a:p>
            <a:pPr marL="171450" indent="-171450">
              <a:buFontTx/>
              <a:buChar char="-"/>
            </a:pPr>
            <a:r>
              <a:rPr lang="en-US" dirty="0"/>
              <a:t>Extra credit</a:t>
            </a:r>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3634257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D1D5DB"/>
                </a:solidFill>
                <a:effectLst/>
                <a:latin typeface="Söhne"/>
              </a:rPr>
              <a:t>A NYT article highlighted a concerning trend: Chinese agents are exploiting social media to target American security officials. LinkedIn seems to be their platform of choice.</a:t>
            </a:r>
          </a:p>
          <a:p>
            <a:pPr algn="l">
              <a:buFont typeface="Arial" panose="020B0604020202020204" pitchFamily="34" charset="0"/>
              <a:buChar char="•"/>
            </a:pPr>
            <a:r>
              <a:rPr lang="en-US" b="0" i="0" dirty="0">
                <a:solidFill>
                  <a:srgbClr val="D1D5DB"/>
                </a:solidFill>
                <a:effectLst/>
                <a:latin typeface="Söhne"/>
              </a:rPr>
              <a:t>This is a prime example of how even seemingly innocent data like your job title can be used against you. Your digital footprint isn't just about what you say; it's also about the scope of the information you disclose, even if you think it's harmless</a:t>
            </a:r>
          </a:p>
          <a:p>
            <a:pPr algn="l">
              <a:buFont typeface="Arial" panose="020B0604020202020204" pitchFamily="34" charset="0"/>
              <a:buChar char="•"/>
            </a:pPr>
            <a:endParaRPr lang="en-US" b="0" i="0" dirty="0">
              <a:solidFill>
                <a:srgbClr val="D1D5DB"/>
              </a:solidFill>
              <a:effectLst/>
              <a:latin typeface="Söhne"/>
            </a:endParaRPr>
          </a:p>
          <a:p>
            <a:pPr algn="l">
              <a:buFont typeface="Arial" panose="020B0604020202020204" pitchFamily="34" charset="0"/>
              <a:buChar char="•"/>
            </a:pPr>
            <a:r>
              <a:rPr lang="en-US" b="0" i="0" dirty="0">
                <a:solidFill>
                  <a:srgbClr val="D1D5DB"/>
                </a:solidFill>
                <a:effectLst/>
                <a:latin typeface="Söhne"/>
              </a:rPr>
              <a:t>In a research paper, an end-to-end machine learning model was developed to automatically phish users. The model gathers public data from Twitter to customize phishing messages for individual targets</a:t>
            </a:r>
          </a:p>
          <a:p>
            <a:pPr algn="l">
              <a:buFont typeface="Arial" panose="020B0604020202020204" pitchFamily="34" charset="0"/>
              <a:buChar char="•"/>
            </a:pPr>
            <a:endParaRPr lang="en-US" b="0" i="0" dirty="0">
              <a:solidFill>
                <a:srgbClr val="D1D5DB"/>
              </a:solidFill>
              <a:effectLst/>
              <a:latin typeface="Söhne"/>
            </a:endParaRPr>
          </a:p>
          <a:p>
            <a:pPr algn="l">
              <a:buFont typeface="Arial" panose="020B0604020202020204" pitchFamily="34" charset="0"/>
              <a:buChar char="•"/>
            </a:pPr>
            <a:r>
              <a:rPr lang="en-US" b="0" i="0" dirty="0">
                <a:solidFill>
                  <a:srgbClr val="D1D5DB"/>
                </a:solidFill>
                <a:effectLst/>
                <a:latin typeface="Söhne"/>
              </a:rPr>
              <a:t>A cybersecurity firm recently released information about </a:t>
            </a:r>
            <a:r>
              <a:rPr lang="en-US" b="0" i="0" dirty="0" err="1">
                <a:solidFill>
                  <a:srgbClr val="D1D5DB"/>
                </a:solidFill>
                <a:effectLst/>
                <a:latin typeface="Söhne"/>
              </a:rPr>
              <a:t>WormGPT</a:t>
            </a:r>
            <a:r>
              <a:rPr lang="en-US" b="0" i="0" dirty="0">
                <a:solidFill>
                  <a:srgbClr val="D1D5DB"/>
                </a:solidFill>
                <a:effectLst/>
                <a:latin typeface="Söhne"/>
              </a:rPr>
              <a:t>, a large language model with reduced restrictions. This means it's capable of crafting highly convincing emails or text messages that could be used in personalized attacks</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3844553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D1D5DB"/>
                </a:solidFill>
                <a:effectLst/>
                <a:latin typeface="Söhne"/>
              </a:rPr>
              <a:t>A NYT article highlighted a concerning trend: Chinese agents are exploiting social media to target American security officials. LinkedIn seems to be their platform of choice.</a:t>
            </a:r>
          </a:p>
          <a:p>
            <a:pPr algn="l">
              <a:buFont typeface="Arial" panose="020B0604020202020204" pitchFamily="34" charset="0"/>
              <a:buChar char="•"/>
            </a:pPr>
            <a:r>
              <a:rPr lang="en-US" b="0" i="0" dirty="0">
                <a:solidFill>
                  <a:srgbClr val="D1D5DB"/>
                </a:solidFill>
                <a:effectLst/>
                <a:latin typeface="Söhne"/>
              </a:rPr>
              <a:t>This is a prime example of how even seemingly innocent data like your job title can be used against you. Your digital footprint isn't just about what you say; it's also about the scope of the information you disclose, even if you think it's harmless</a:t>
            </a:r>
          </a:p>
          <a:p>
            <a:pPr algn="l">
              <a:buFont typeface="Arial" panose="020B0604020202020204" pitchFamily="34" charset="0"/>
              <a:buChar char="•"/>
            </a:pPr>
            <a:endParaRPr lang="en-US" b="0" i="0" dirty="0">
              <a:solidFill>
                <a:srgbClr val="D1D5DB"/>
              </a:solidFill>
              <a:effectLst/>
              <a:latin typeface="Söhne"/>
            </a:endParaRPr>
          </a:p>
          <a:p>
            <a:pPr algn="l">
              <a:buFont typeface="Arial" panose="020B0604020202020204" pitchFamily="34" charset="0"/>
              <a:buChar char="•"/>
            </a:pPr>
            <a:r>
              <a:rPr lang="en-US" b="0" i="0" dirty="0">
                <a:solidFill>
                  <a:srgbClr val="D1D5DB"/>
                </a:solidFill>
                <a:effectLst/>
                <a:latin typeface="Söhne"/>
              </a:rPr>
              <a:t>In a research paper, an end-to-end machine learning model was developed to automatically phish users. The model gathers public data from Twitter to customize phishing messages for individual targets</a:t>
            </a:r>
          </a:p>
          <a:p>
            <a:pPr algn="l">
              <a:buFont typeface="Arial" panose="020B0604020202020204" pitchFamily="34" charset="0"/>
              <a:buChar char="•"/>
            </a:pPr>
            <a:endParaRPr lang="en-US" b="0" i="0" dirty="0">
              <a:solidFill>
                <a:srgbClr val="D1D5DB"/>
              </a:solidFill>
              <a:effectLst/>
              <a:latin typeface="Söhne"/>
            </a:endParaRPr>
          </a:p>
          <a:p>
            <a:pPr algn="l">
              <a:buFont typeface="Arial" panose="020B0604020202020204" pitchFamily="34" charset="0"/>
              <a:buChar char="•"/>
            </a:pPr>
            <a:r>
              <a:rPr lang="en-US" b="0" i="0" dirty="0">
                <a:solidFill>
                  <a:srgbClr val="D1D5DB"/>
                </a:solidFill>
                <a:effectLst/>
                <a:latin typeface="Söhne"/>
              </a:rPr>
              <a:t>A cybersecurity firm recently released information about </a:t>
            </a:r>
            <a:r>
              <a:rPr lang="en-US" b="0" i="0" dirty="0" err="1">
                <a:solidFill>
                  <a:srgbClr val="D1D5DB"/>
                </a:solidFill>
                <a:effectLst/>
                <a:latin typeface="Söhne"/>
              </a:rPr>
              <a:t>WormGPT</a:t>
            </a:r>
            <a:r>
              <a:rPr lang="en-US" b="0" i="0" dirty="0">
                <a:solidFill>
                  <a:srgbClr val="D1D5DB"/>
                </a:solidFill>
                <a:effectLst/>
                <a:latin typeface="Söhne"/>
              </a:rPr>
              <a:t>, a large language model with reduced restrictions. This means it's capable of crafting highly convincing emails or text messages that could be used in personalized attacks</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565124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D1D5DB"/>
                </a:solidFill>
                <a:effectLst/>
                <a:latin typeface="Söhne"/>
              </a:rPr>
              <a:t>It's not just individual pieces of data that you need to be cautious about; it's the cumulative effect. Aggregation techniques in AI and machine learning can pull together disparate data points to form a detailed and accurate profile of an individual.</a:t>
            </a:r>
          </a:p>
          <a:p>
            <a:pPr algn="l">
              <a:buFont typeface="Arial" panose="020B0604020202020204" pitchFamily="34" charset="0"/>
              <a:buChar char="•"/>
            </a:pPr>
            <a:endParaRPr lang="en-US" b="0" i="0" dirty="0">
              <a:solidFill>
                <a:srgbClr val="D1D5DB"/>
              </a:solidFill>
              <a:effectLst/>
              <a:latin typeface="Söhne"/>
            </a:endParaRPr>
          </a:p>
          <a:p>
            <a:pPr algn="l">
              <a:buFont typeface="Arial" panose="020B0604020202020204" pitchFamily="34" charset="0"/>
              <a:buChar char="•"/>
            </a:pPr>
            <a:r>
              <a:rPr lang="en-US" b="0" i="0" dirty="0">
                <a:solidFill>
                  <a:srgbClr val="D1D5DB"/>
                </a:solidFill>
                <a:effectLst/>
                <a:latin typeface="Söhne"/>
              </a:rPr>
              <a:t>We often think that certain data, like a tweet about what we ate for breakfast, holds 'low value.' However, when AI and machine learning systems gather this data at high rates and combine it with other pieces of information, it becomes far more valuable, especially when an actor tries to act as a close contact.</a:t>
            </a:r>
          </a:p>
          <a:p>
            <a:pPr algn="l">
              <a:buFont typeface="Arial" panose="020B0604020202020204" pitchFamily="34" charset="0"/>
              <a:buChar char="•"/>
            </a:pPr>
            <a:endParaRPr lang="en-US" b="0" i="0" dirty="0">
              <a:solidFill>
                <a:srgbClr val="D1D5DB"/>
              </a:solidFill>
              <a:effectLst/>
              <a:latin typeface="Söhne"/>
            </a:endParaRPr>
          </a:p>
          <a:p>
            <a:pPr algn="l">
              <a:buFont typeface="Arial" panose="020B0604020202020204" pitchFamily="34" charset="0"/>
              <a:buChar char="•"/>
            </a:pPr>
            <a:r>
              <a:rPr lang="en-US" b="0" i="0" dirty="0">
                <a:solidFill>
                  <a:srgbClr val="D1D5DB"/>
                </a:solidFill>
                <a:effectLst/>
                <a:latin typeface="Söhne"/>
              </a:rPr>
              <a:t>Additionally, these AI and ML technologies are democratizing the process of information gathering and personal attacks. This means that it's not just well-funded state actors who can utilize these technologies; it's also smaller groups and even individuals.</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1955189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b="0" i="0" dirty="0">
                <a:solidFill>
                  <a:srgbClr val="D1D5DB"/>
                </a:solidFill>
                <a:effectLst/>
                <a:latin typeface="Söhne"/>
              </a:rPr>
              <a:t>We live in an age where almost everything is digitized and stored somewhere online. This doesn't just give more power to official surveillance agencies; it's a goldmine for bad actors who wish to exploit this data for malicious purposes. Simply put, the threat landscape has broadened dramatically</a:t>
            </a:r>
            <a:endParaRPr lang="en-US" dirty="0"/>
          </a:p>
          <a:p>
            <a:endParaRPr lang="en-US" dirty="0"/>
          </a:p>
          <a:p>
            <a:r>
              <a:rPr lang="en-US" dirty="0"/>
              <a:t>- </a:t>
            </a:r>
            <a:r>
              <a:rPr lang="en-US" b="0" i="0" dirty="0">
                <a:solidFill>
                  <a:srgbClr val="D1D5DB"/>
                </a:solidFill>
                <a:effectLst/>
                <a:latin typeface="Söhne"/>
              </a:rPr>
              <a:t>AI and machine learning technologies are no longer confined to advanced governments or massive corporations. easy-to-use tools have democratized access to powerful technologies that can do a lot of good but also a lot of harm. The barriers to entry have lowered and the scope of who can engage in surveillance or disinformation campaigns has widened drastically. Now, even a small group with malicious intent can have significant power</a:t>
            </a:r>
            <a:endParaRPr lang="en-US" dirty="0"/>
          </a:p>
          <a:p>
            <a:endParaRPr lang="en-US" dirty="0"/>
          </a:p>
          <a:p>
            <a:r>
              <a:rPr lang="en-US" b="0" i="0" dirty="0">
                <a:solidFill>
                  <a:srgbClr val="D1D5DB"/>
                </a:solidFill>
                <a:effectLst/>
                <a:latin typeface="Söhne"/>
              </a:rPr>
              <a:t>- We dismiss the value of our own data, assuming that it's not "interesting" enough to be targeted, which is a potentially dangerous idea. Every piece of data we voluntarily put out there adds to the digital profile that could be used against us. Whether it's a seemingly harmless tweet, a location tag, or even online shopping preferences, being aware of the data you generate is a crucial step toward safeguarding yourself in this new digital environment [1]</a:t>
            </a:r>
          </a:p>
          <a:p>
            <a:endParaRPr lang="en-US" b="0" i="0" dirty="0">
              <a:solidFill>
                <a:srgbClr val="D1D5DB"/>
              </a:solidFill>
              <a:effectLst/>
              <a:latin typeface="Söhne"/>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2341790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It will be interesting to see how this topic is discussed publicly (or not) by governments etc. in the coming years.</a:t>
            </a:r>
          </a:p>
        </p:txBody>
      </p:sp>
      <p:sp>
        <p:nvSpPr>
          <p:cNvPr id="4" name="Slide Number Placeholder 3"/>
          <p:cNvSpPr>
            <a:spLocks noGrp="1"/>
          </p:cNvSpPr>
          <p:nvPr>
            <p:ph type="sldNum" sz="quarter" idx="5"/>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1178225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on how new advancements in technology will affect warfare and in turn the citizens of country's engaging in digital warfare.</a:t>
            </a:r>
          </a:p>
        </p:txBody>
      </p:sp>
      <p:sp>
        <p:nvSpPr>
          <p:cNvPr id="4" name="Slide Number Placeholder 3"/>
          <p:cNvSpPr>
            <a:spLocks noGrp="1"/>
          </p:cNvSpPr>
          <p:nvPr>
            <p:ph type="sldNum" sz="quarter" idx="5"/>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497816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How will governments utilize new technologies to influence other countries? How will cyber attacks on a government affect the greater population of a nation? How far are we from AI soldiers fighting out battles for us?</a:t>
            </a:r>
          </a:p>
          <a:p>
            <a:endParaRPr lang="en-US" dirty="0"/>
          </a:p>
          <a:p>
            <a:r>
              <a:rPr lang="en-US" dirty="0"/>
              <a:t>My presentation today aims to analyze some of these topics, and discus the broader implications of these technologies.</a:t>
            </a:r>
          </a:p>
          <a:p>
            <a:endParaRPr lang="en-US" dirty="0"/>
          </a:p>
          <a:p>
            <a:r>
              <a:rPr lang="en-US" dirty="0"/>
              <a:t>Examine the graph on screen reveals a survey conducted in 26 different countries highlighting the countries concerns with different areas cyberattacks could potentially target. Notice the Medians at the bottom, revealing that in the survey 74% answered they were concerned with sensitive information being exposed through cyber attacks, as well as concerns of damaging infrastructure and election tampering.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With a 95% increase in cyber attacks in 2022 and the public concerning growing, it’s more important than ever to familiarize ourselves with how these technologize are being leveraged by nations and other organizations to affect large groups of people.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first comes to mind when discussing cyber attacks is most commonly data breaches.</a:t>
            </a:r>
          </a:p>
          <a:p>
            <a:endParaRPr lang="en-US" dirty="0"/>
          </a:p>
          <a:p>
            <a:r>
              <a:rPr lang="en-US" dirty="0"/>
              <a:t>These breaches on average have a cost close to 1.93 million, placing further financial strain on the economy of the targeted country. </a:t>
            </a:r>
          </a:p>
          <a:p>
            <a:endParaRPr lang="en-US" dirty="0"/>
          </a:p>
          <a:p>
            <a:r>
              <a:rPr lang="en-US" dirty="0"/>
              <a:t>Data breaches can expose individuals and countries to numerous threats. An attacker may leak classified documents to create unrest or utilize sensitive banking information to destabilize the economy.</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3900561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Attackers have variety of targets if they intended to damage infrastructure. </a:t>
            </a:r>
          </a:p>
          <a:p>
            <a:endParaRPr lang="en-US" dirty="0"/>
          </a:p>
          <a:p>
            <a:r>
              <a:rPr lang="en-US" dirty="0"/>
              <a:t>Electricity, communications, sewage, water, banking, and internet are all possible targets. Addressing a large-scale cyber attack could take anywhere from 4 hours to two weeks to fully recover.</a:t>
            </a:r>
          </a:p>
          <a:p>
            <a:endParaRPr lang="en-US" dirty="0"/>
          </a:p>
          <a:p>
            <a:r>
              <a:rPr lang="en-US" dirty="0"/>
              <a:t>These attacks often serve to cause panic, disrupt communications, and destabilize the economy. Some recent examples include the attack on the Colonial Pipeline which cause widespread panic, fuel shortages, and significantly impacted the economy. </a:t>
            </a:r>
          </a:p>
          <a:p>
            <a:endParaRPr lang="en-US" dirty="0"/>
          </a:p>
          <a:p>
            <a:r>
              <a:rPr lang="en-US" dirty="0"/>
              <a:t>Cyber attacks on critical infrastructure have been used numerous times in the Russia Ukraine conflict including attacks on their electric grid and communications. Though unsuccessful, an attack as launched in 2020 with the aim of tampering with Israel's water supply, which if successful could have made water from these systems contain dangerous levels of various substances.</a:t>
            </a:r>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198515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 and autonomous weaponry is becoming increasingly prevalent in armed conflict around the world and will surely be one of the foremost issues in the coming decade. As AI becomes more advanced, reliable, and capable of more than a human, as a society we will have to discuss if lethal autonomous weaponry should be utilized in warfare. </a:t>
            </a:r>
          </a:p>
          <a:p>
            <a:endParaRPr lang="en-US" dirty="0"/>
          </a:p>
          <a:p>
            <a:r>
              <a:rPr lang="en-US" dirty="0"/>
              <a:t>The issues raises the question of if a machine should be able to make decisions that would result in a loss of life.</a:t>
            </a:r>
          </a:p>
          <a:p>
            <a:endParaRPr lang="en-US" dirty="0"/>
          </a:p>
          <a:p>
            <a:r>
              <a:rPr lang="en-US" dirty="0"/>
              <a:t>Ai can react and make decisions in real time much quicker than a human can, so should AI oversee organizing and running military operations? Using AI in warfare would allow the military to help prevent human error, as well as being more lethal.</a:t>
            </a:r>
          </a:p>
          <a:p>
            <a:endParaRPr lang="en-US" dirty="0"/>
          </a:p>
          <a:p>
            <a:r>
              <a:rPr lang="en-US" dirty="0"/>
              <a:t>Ethics cannot be programmed into machine, there are so many different situations and view of what is ethical that programming it into a computer would be extremely difficult. If AI is put in place in our military, would people simply refer to the AI’s decision due to complacency.</a:t>
            </a:r>
          </a:p>
          <a:p>
            <a:endParaRPr lang="en-US" dirty="0"/>
          </a:p>
          <a:p>
            <a:r>
              <a:rPr lang="en-US" dirty="0"/>
              <a:t>The graph I’ve provided highlights on average 61% of people from these countries wish for a ban of lethal autonomous weaponry.</a:t>
            </a:r>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294923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a:t>
            </a:fld>
            <a:endParaRPr lang="en-US" dirty="0"/>
          </a:p>
        </p:txBody>
      </p:sp>
    </p:spTree>
    <p:extLst>
      <p:ext uri="{BB962C8B-B14F-4D97-AF65-F5344CB8AC3E}">
        <p14:creationId xmlns:p14="http://schemas.microsoft.com/office/powerpoint/2010/main" val="32588131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recent years, concerns of a large-scale conflict between nations.</a:t>
            </a:r>
          </a:p>
          <a:p>
            <a:endParaRPr lang="en-US" dirty="0"/>
          </a:p>
          <a:p>
            <a:r>
              <a:rPr lang="en-US" dirty="0"/>
              <a:t>It’s imperative to understand how new technologies will affect these conflicts, and the dangers they will pose to civilians. </a:t>
            </a:r>
          </a:p>
          <a:p>
            <a:endParaRPr lang="en-US" dirty="0"/>
          </a:p>
          <a:p>
            <a:r>
              <a:rPr lang="en-US" dirty="0"/>
              <a:t>It seems that in the coming years, more cyber attacks aimed at critical infrastructure, creating public unrest, and gaining access to restricted government documents will be the primary use. Along with cyber attacks, autonomous weaponry and AI use in the military will also see increased funding from the military, but still face some logistic and ethical issues before widespread use.</a:t>
            </a:r>
          </a:p>
          <a:p>
            <a:endParaRPr lang="en-US" dirty="0"/>
          </a:p>
          <a:p>
            <a:r>
              <a:rPr lang="en-US" dirty="0"/>
              <a:t>In Ukraine, cyber attacks from Russian forces have seen minimal affect and have largely unsuccessful.  However, some experts question if Russians limited their cyber attacks of infrastructure in hope of a quick decisive victory.</a:t>
            </a:r>
          </a:p>
          <a:p>
            <a:endParaRPr lang="en-US" dirty="0"/>
          </a:p>
          <a:p>
            <a:r>
              <a:rPr lang="en-US" dirty="0"/>
              <a:t>Though AI and cyber warfare are still in their infancy, it’s important to educate the public on their use, capabilities, and the proper response during an attack.</a:t>
            </a:r>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3102114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notes</a:t>
            </a:r>
          </a:p>
        </p:txBody>
      </p:sp>
      <p:sp>
        <p:nvSpPr>
          <p:cNvPr id="4" name="Slide Number Placeholder 3"/>
          <p:cNvSpPr>
            <a:spLocks noGrp="1"/>
          </p:cNvSpPr>
          <p:nvPr>
            <p:ph type="sldNum" sz="quarter" idx="5"/>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29041846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Any slides beyond this point are for answering questions that may arise but not needed in the main talk. </a:t>
            </a:r>
          </a:p>
          <a:p>
            <a:pPr eaLnBrk="1" hangingPunct="1"/>
            <a:r>
              <a:rPr lang="en-US" dirty="0">
                <a:latin typeface="Arial" charset="0"/>
                <a:ea typeface="ＭＳ Ｐゴシック" charset="-128"/>
                <a:cs typeface="ＭＳ Ｐゴシック" charset="-128"/>
              </a:rPr>
              <a:t>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If time ask class about online voting in light of COVID-19 challenges.</a:t>
            </a:r>
          </a:p>
        </p:txBody>
      </p:sp>
      <p:sp>
        <p:nvSpPr>
          <p:cNvPr id="4" name="Slide Number Placeholder 3"/>
          <p:cNvSpPr>
            <a:spLocks noGrp="1"/>
          </p:cNvSpPr>
          <p:nvPr>
            <p:ph type="sldNum" sz="quarter" idx="10"/>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ＭＳ Ｐゴシック" charset="-128"/>
                <a:cs typeface="ＭＳ Ｐゴシック" charset="-128"/>
              </a:rPr>
              <a:t>Retired slide. Most students have this in depth from new class now.</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When a function call is made, local variables, return address, parameters stored on run time stack. Local variables occupy lower memory addresses.</a:t>
            </a:r>
          </a:p>
          <a:p>
            <a:r>
              <a:rPr lang="en-US" b="1" dirty="0">
                <a:latin typeface="Arial" charset="0"/>
                <a:ea typeface="ＭＳ Ｐゴシック" charset="-128"/>
                <a:cs typeface="ＭＳ Ｐゴシック" charset="-128"/>
              </a:rPr>
              <a:t>Variable attack </a:t>
            </a:r>
            <a:r>
              <a:rPr lang="en-US" dirty="0">
                <a:latin typeface="Arial" charset="0"/>
                <a:ea typeface="ＭＳ Ｐゴシック" charset="-128"/>
                <a:cs typeface="ＭＳ Ｐゴシック" charset="-128"/>
              </a:rPr>
              <a:t>– change variable value. Program expects user to input character and allocates a buffer for them. Attacker supplies too many characters and ends up over writing a variable.</a:t>
            </a:r>
          </a:p>
          <a:p>
            <a:r>
              <a:rPr lang="en-US" dirty="0">
                <a:latin typeface="Arial" charset="0"/>
                <a:ea typeface="ＭＳ Ｐゴシック" charset="-128"/>
                <a:cs typeface="ＭＳ Ｐゴシック" charset="-128"/>
              </a:rPr>
              <a:t>	Run example of this if there’s interest – next slide</a:t>
            </a:r>
          </a:p>
          <a:p>
            <a:r>
              <a:rPr lang="en-US" b="1" dirty="0">
                <a:latin typeface="Arial" charset="0"/>
                <a:ea typeface="ＭＳ Ｐゴシック" charset="-128"/>
                <a:cs typeface="ＭＳ Ｐゴシック" charset="-128"/>
              </a:rPr>
              <a:t>Stack Attack </a:t>
            </a:r>
            <a:r>
              <a:rPr lang="en-US" dirty="0">
                <a:latin typeface="Arial" charset="0"/>
                <a:ea typeface="ＭＳ Ｐゴシック" charset="-128"/>
                <a:cs typeface="ＭＳ Ｐゴシック" charset="-128"/>
              </a:rPr>
              <a:t>– goal is to change value of return address so execution control goes to code which the attacker has provided in the input buffer.</a:t>
            </a:r>
          </a:p>
          <a:p>
            <a:r>
              <a:rPr lang="en-US" b="1" dirty="0">
                <a:latin typeface="Arial" charset="0"/>
                <a:ea typeface="ＭＳ Ｐゴシック" charset="-128"/>
                <a:cs typeface="ＭＳ Ｐゴシック" charset="-128"/>
              </a:rPr>
              <a:t>Prevention</a:t>
            </a:r>
            <a:r>
              <a:rPr lang="en-US" dirty="0">
                <a:latin typeface="Arial" charset="0"/>
                <a:ea typeface="ＭＳ Ｐゴシック" charset="-128"/>
                <a:cs typeface="ＭＳ Ｐゴシック" charset="-128"/>
              </a:rPr>
              <a:t> – add checks against array bounds being exceeded. modify operating system to not execute instructions stored on run time stack.</a:t>
            </a:r>
          </a:p>
        </p:txBody>
      </p:sp>
      <p:sp>
        <p:nvSpPr>
          <p:cNvPr id="4" name="Slide Number Placeholder 3"/>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14331267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demonstration. Most students have this in depth from new class now.</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Also, compilers getting more difficult to disable protections, need older HW/OS/compiler for demo to work.</a:t>
            </a:r>
          </a:p>
          <a:p>
            <a:endParaRPr lang="en-US" dirty="0"/>
          </a:p>
          <a:p>
            <a:r>
              <a:rPr lang="en-US" dirty="0"/>
              <a:t>&gt;</a:t>
            </a:r>
            <a:r>
              <a:rPr lang="en-US" baseline="0" dirty="0"/>
              <a:t> i</a:t>
            </a:r>
            <a:r>
              <a:rPr lang="en-US" dirty="0"/>
              <a:t>mps</a:t>
            </a:r>
          </a:p>
          <a:p>
            <a:r>
              <a:rPr lang="en-US" dirty="0"/>
              <a:t>&gt; assembly</a:t>
            </a:r>
          </a:p>
          <a:p>
            <a:r>
              <a:rPr lang="en-US" dirty="0"/>
              <a:t>&gt; </a:t>
            </a:r>
            <a:r>
              <a:rPr lang="de-DE" sz="1200" kern="1200" dirty="0">
                <a:solidFill>
                  <a:schemeClr val="tx1"/>
                </a:solidFill>
                <a:latin typeface="+mn-lt"/>
                <a:ea typeface="+mn-ea"/>
                <a:cs typeface="+mn-cs"/>
              </a:rPr>
              <a:t>123456789qwerty1</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3228197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slide. Most students have this in depth from new class now.</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37</a:t>
            </a:fld>
            <a:endParaRPr lang="en-US"/>
          </a:p>
        </p:txBody>
      </p:sp>
    </p:spTree>
    <p:extLst>
      <p:ext uri="{BB962C8B-B14F-4D97-AF65-F5344CB8AC3E}">
        <p14:creationId xmlns:p14="http://schemas.microsoft.com/office/powerpoint/2010/main" val="23113689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slide. Most students have this in depth from new class now.</a:t>
            </a:r>
          </a:p>
          <a:p>
            <a:endParaRPr lang="en-US" dirty="0"/>
          </a:p>
          <a:p>
            <a:r>
              <a:rPr lang="en-US" dirty="0" err="1"/>
              <a:t>SYNchronize</a:t>
            </a:r>
            <a:endParaRPr lang="en-US" dirty="0"/>
          </a:p>
          <a:p>
            <a:r>
              <a:rPr lang="en-US" dirty="0" err="1"/>
              <a:t>SYNchronize</a:t>
            </a:r>
            <a:r>
              <a:rPr lang="en-US" dirty="0"/>
              <a:t> </a:t>
            </a:r>
            <a:r>
              <a:rPr lang="en-US" dirty="0" err="1"/>
              <a:t>ACKnowledgement</a:t>
            </a:r>
            <a:r>
              <a:rPr lang="en-US" dirty="0"/>
              <a:t> (socket reserved awaiting ACK)</a:t>
            </a:r>
            <a:endParaRPr lang="en-US" baseline="0" dirty="0"/>
          </a:p>
          <a:p>
            <a:r>
              <a:rPr lang="en-US" dirty="0" err="1"/>
              <a:t>ACKnowledgement</a:t>
            </a:r>
            <a:r>
              <a:rPr lang="en-US" dirty="0"/>
              <a:t> </a:t>
            </a:r>
          </a:p>
          <a:p>
            <a:r>
              <a:rPr lang="en-US" dirty="0"/>
              <a:t>TCP socket connection established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38</a:t>
            </a:fld>
            <a:endParaRPr lang="en-US"/>
          </a:p>
        </p:txBody>
      </p:sp>
    </p:spTree>
    <p:extLst>
      <p:ext uri="{BB962C8B-B14F-4D97-AF65-F5344CB8AC3E}">
        <p14:creationId xmlns:p14="http://schemas.microsoft.com/office/powerpoint/2010/main" val="7425567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slide. Most students have this in depth from new class now.</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Attacker spoofs the IP address so the SYN-ACK is sent to a different machine that cannot respond to the SYN-ACK. </a:t>
            </a:r>
          </a:p>
          <a:p>
            <a:r>
              <a:rPr lang="en-US" dirty="0">
                <a:latin typeface="Arial" charset="0"/>
                <a:ea typeface="ＭＳ Ｐゴシック" charset="-128"/>
                <a:cs typeface="ＭＳ Ｐゴシック" charset="-128"/>
              </a:rPr>
              <a:t>This leaves the connection half open on the server machine decreasing the resources (sockets, memory, threads/processes) available to respond to legitimate clients. </a:t>
            </a:r>
          </a:p>
          <a:p>
            <a:r>
              <a:rPr lang="en-US" dirty="0">
                <a:latin typeface="Arial" charset="0"/>
                <a:ea typeface="ＭＳ Ｐゴシック" charset="-128"/>
                <a:cs typeface="ＭＳ Ｐゴシック" charset="-128"/>
              </a:rPr>
              <a:t>The attacker send many such spoofed SYN messages.</a:t>
            </a:r>
          </a:p>
        </p:txBody>
      </p:sp>
      <p:sp>
        <p:nvSpPr>
          <p:cNvPr id="4" name="Slide Number Placeholder 3"/>
          <p:cNvSpPr>
            <a:spLocks noGrp="1"/>
          </p:cNvSpPr>
          <p:nvPr>
            <p:ph type="sldNum" sz="quarter" idx="10"/>
          </p:nvPr>
        </p:nvSpPr>
        <p:spPr/>
        <p:txBody>
          <a:bodyPr/>
          <a:lstStyle/>
          <a:p>
            <a:fld id="{270700B2-88B9-1642-B8EB-F86842378D04}" type="slidenum">
              <a:rPr lang="en-US" smtClean="0"/>
              <a:t>39</a:t>
            </a:fld>
            <a:endParaRPr lang="en-US"/>
          </a:p>
        </p:txBody>
      </p:sp>
    </p:spTree>
    <p:extLst>
      <p:ext uri="{BB962C8B-B14F-4D97-AF65-F5344CB8AC3E}">
        <p14:creationId xmlns:p14="http://schemas.microsoft.com/office/powerpoint/2010/main" val="7425567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slide. Most students have this in depth from new class now.</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Attacker finds routers that support broadcasting messages to all computers on their local area networks. </a:t>
            </a:r>
          </a:p>
          <a:p>
            <a:r>
              <a:rPr lang="en-US" dirty="0">
                <a:latin typeface="Arial" charset="0"/>
                <a:ea typeface="ＭＳ Ｐゴシック" charset="-128"/>
                <a:cs typeface="ＭＳ Ｐゴシック" charset="-128"/>
              </a:rPr>
              <a:t>The attacker sends a spoofed ping message, which the routers echo to the spoofed address.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40</a:t>
            </a:fld>
            <a:endParaRPr lang="en-US"/>
          </a:p>
        </p:txBody>
      </p:sp>
    </p:spTree>
    <p:extLst>
      <p:ext uri="{BB962C8B-B14F-4D97-AF65-F5344CB8AC3E}">
        <p14:creationId xmlns:p14="http://schemas.microsoft.com/office/powerpoint/2010/main" val="1426812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0s not included.</a:t>
            </a:r>
          </a:p>
          <a:p>
            <a:pPr marL="0" marR="0" indent="0" algn="l" defTabSz="457178" rtl="0" eaLnBrk="1" fontAlgn="auto" latinLnBrk="0" hangingPunct="1">
              <a:lnSpc>
                <a:spcPct val="100000"/>
              </a:lnSpc>
              <a:spcBef>
                <a:spcPts val="0"/>
              </a:spcBef>
              <a:spcAft>
                <a:spcPts val="0"/>
              </a:spcAft>
              <a:buClrTx/>
              <a:buSzTx/>
              <a:buFontTx/>
              <a:buNone/>
              <a:tabLst/>
              <a:defRPr/>
            </a:pPr>
            <a:endParaRPr lang="en-US" baseline="0" dirty="0">
              <a:latin typeface="Arial" charset="0"/>
              <a:ea typeface="ＭＳ Ｐゴシック" charset="-128"/>
              <a:cs typeface="ＭＳ Ｐゴシック" charset="-128"/>
              <a:sym typeface="Wingdings"/>
            </a:endParaRPr>
          </a:p>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a:buFont typeface="Arial" panose="020B0604020202020204" pitchFamily="34" charset="0"/>
              <a:buChar char="•"/>
            </a:pPr>
            <a:r>
              <a:rPr lang="en-US" dirty="0"/>
              <a:t>Read assignment</a:t>
            </a:r>
          </a:p>
          <a:p>
            <a:pPr marL="628650" lvl="1" indent="-171450">
              <a:buFont typeface="Arial" panose="020B0604020202020204" pitchFamily="34" charset="0"/>
              <a:buChar char="•"/>
            </a:pPr>
            <a:r>
              <a:rPr lang="en-US" dirty="0"/>
              <a:t>many profiles missing</a:t>
            </a:r>
          </a:p>
          <a:p>
            <a:pPr marL="628650" lvl="1" indent="-171450">
              <a:buFont typeface="Arial" panose="020B0604020202020204" pitchFamily="34" charset="0"/>
              <a:buChar char="•"/>
            </a:pPr>
            <a:r>
              <a:rPr lang="en-US" dirty="0"/>
              <a:t>space used to describe search findings instead of providing argument</a:t>
            </a:r>
          </a:p>
          <a:p>
            <a:pPr marL="171450" indent="-171450">
              <a:buFont typeface="Arial" panose="020B0604020202020204" pitchFamily="34" charset="0"/>
              <a:buChar char="•"/>
            </a:pPr>
            <a:r>
              <a:rPr lang="en-US" dirty="0"/>
              <a:t>Make decisive conclusions</a:t>
            </a:r>
          </a:p>
          <a:p>
            <a:pPr marL="628650" lvl="1" indent="-171450">
              <a:buFont typeface="Arial" panose="020B0604020202020204" pitchFamily="34" charset="0"/>
              <a:buChar char="•"/>
            </a:pPr>
            <a:r>
              <a:rPr lang="en-US" dirty="0"/>
              <a:t>may, could, etc. = trivial</a:t>
            </a:r>
          </a:p>
          <a:p>
            <a:pPr marL="171450" indent="-171450">
              <a:buFont typeface="Arial" charset="0"/>
              <a:buChar char="•"/>
            </a:pPr>
            <a:r>
              <a:rPr lang="en-US" dirty="0"/>
              <a:t>Absolute statements are difficult to prove</a:t>
            </a:r>
          </a:p>
          <a:p>
            <a:pPr marL="628650" lvl="1" indent="-171450">
              <a:buFont typeface="Arial" charset="0"/>
              <a:buChar char="•"/>
            </a:pPr>
            <a:r>
              <a:rPr lang="en-US" dirty="0"/>
              <a:t>Avoid: all, always, any, every, everyone, never, none</a:t>
            </a:r>
            <a:r>
              <a:rPr lang="is-IS" dirty="0"/>
              <a:t>…</a:t>
            </a:r>
            <a:r>
              <a:rPr lang="en-US" dirty="0"/>
              <a:t> unless you can show it</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a:buFont typeface="Arial" panose="020B0604020202020204" pitchFamily="34" charset="0"/>
              <a:buChar char="•"/>
            </a:pPr>
            <a:r>
              <a:rPr lang="en-US" dirty="0"/>
              <a:t>Hyperbole is the best thing ever!</a:t>
            </a:r>
          </a:p>
          <a:p>
            <a:pPr marL="628650" lvl="1" indent="-171450">
              <a:buFont typeface="Arial" panose="020B0604020202020204" pitchFamily="34" charset="0"/>
              <a:buChar char="•"/>
            </a:pPr>
            <a:r>
              <a:rPr lang="en-US" dirty="0"/>
              <a:t>but not in these papers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template, saves time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and cite supporting data from at least 5 high quality sources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Argument should directly support conclusion</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Response should directly address counter point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Arguments should have at least 3 statements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Review fallacies in Appendix B and Class 2 Slides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Avoid Strawman Fallacy</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Counter Point and Rebuttal should relate to each other and conclusion</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supporting data in counter point and rebuttal</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Clear, strong conclusion, easy to find</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Quantify</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dirty="0"/>
              <a:t>Instead of terms like: less, more, a lot, huge, great, big, tiny, growing, etc.</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Make clear what claim evidence is supporting, explain how it’s relevant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Avoid fallacies, e.g. begging the question</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Try reading paper out loud to yourself to catch typos, grammatical errors, contradictions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17965401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Contributed by Brett </a:t>
            </a:r>
            <a:r>
              <a:rPr lang="en-US" dirty="0" err="1"/>
              <a:t>Ammeson</a:t>
            </a:r>
            <a:r>
              <a:rPr lang="en-US" dirty="0"/>
              <a:t>.</a:t>
            </a:r>
          </a:p>
          <a:p>
            <a:pPr lvl="0">
              <a:spcBef>
                <a:spcPts val="0"/>
              </a:spcBef>
              <a:buNone/>
            </a:pPr>
            <a:r>
              <a:rPr lang="en" u="sng" dirty="0">
                <a:solidFill>
                  <a:schemeClr val="hlink"/>
                </a:solidFill>
                <a:hlinkClick r:id="rId3"/>
              </a:rPr>
              <a:t>https://www.cloudflare.com/ddos/reflection-attack-1.png</a:t>
            </a:r>
          </a:p>
          <a:p>
            <a:pPr lvl="0">
              <a:spcBef>
                <a:spcPts val="0"/>
              </a:spcBef>
              <a:buNone/>
            </a:pPr>
            <a:r>
              <a:rPr lang="en" u="sng" dirty="0">
                <a:solidFill>
                  <a:schemeClr val="hlink"/>
                </a:solidFill>
                <a:hlinkClick r:id="rId4"/>
              </a:rPr>
              <a:t>https://i.imgur.com/lxYv8cF.png</a:t>
            </a:r>
          </a:p>
          <a:p>
            <a:pPr lvl="0">
              <a:spcBef>
                <a:spcPts val="0"/>
              </a:spcBef>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Contributed by Brett </a:t>
            </a:r>
            <a:r>
              <a:rPr lang="en-US" dirty="0" err="1"/>
              <a:t>Ammeson</a:t>
            </a:r>
            <a:r>
              <a:rPr lang="en-US" dirty="0"/>
              <a:t>.</a:t>
            </a:r>
          </a:p>
          <a:p>
            <a:pPr lvl="0">
              <a:spcBef>
                <a:spcPts val="0"/>
              </a:spcBef>
              <a:buNone/>
            </a:pPr>
            <a:r>
              <a:rPr lang="en" dirty="0"/>
              <a:t>TCP SYN: </a:t>
            </a:r>
            <a:r>
              <a:rPr lang="en" u="sng" dirty="0">
                <a:solidFill>
                  <a:schemeClr val="hlink"/>
                </a:solidFill>
                <a:hlinkClick r:id="rId3"/>
              </a:rPr>
              <a:t>https://www.cert.org/historical/advisories/CA-1996-21.cfm</a:t>
            </a:r>
          </a:p>
          <a:p>
            <a:pPr lvl="0">
              <a:spcBef>
                <a:spcPts val="0"/>
              </a:spcBef>
              <a:buNone/>
            </a:pPr>
            <a:r>
              <a:rPr lang="en" dirty="0"/>
              <a:t>DNS amplification: </a:t>
            </a:r>
            <a:r>
              <a:rPr lang="en" u="sng" dirty="0">
                <a:solidFill>
                  <a:schemeClr val="hlink"/>
                </a:solidFill>
                <a:hlinkClick r:id="rId4"/>
              </a:rPr>
              <a:t>https://www.cert.org/historical/incident_notes/IN-2000-04.cfm</a:t>
            </a:r>
          </a:p>
          <a:p>
            <a:pPr lvl="0">
              <a:spcBef>
                <a:spcPts val="0"/>
              </a:spcBef>
              <a:buNone/>
            </a:pPr>
            <a:r>
              <a:rPr lang="en" dirty="0"/>
              <a:t>Ingress/egress: </a:t>
            </a:r>
            <a:r>
              <a:rPr lang="en" u="sng" dirty="0">
                <a:solidFill>
                  <a:schemeClr val="hlink"/>
                </a:solidFill>
                <a:hlinkClick r:id="rId5"/>
              </a:rPr>
              <a:t>www.giac.org/paper/gsec/705/egress-filtering-keeping-internet-safe-systems/101588</a:t>
            </a:r>
          </a:p>
          <a:p>
            <a:pPr lvl="0">
              <a:spcBef>
                <a:spcPts val="0"/>
              </a:spcBef>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dt" sz="quarter" idx="1"/>
          </p:nvPr>
        </p:nvSpPr>
        <p:spPr>
          <a:noFill/>
        </p:spPr>
        <p:txBody>
          <a:bodyPr/>
          <a:lstStyle/>
          <a:p>
            <a:fld id="{A3718B9F-EDEF-CF4A-846B-EA0EB275322B}" type="datetime1">
              <a:rPr lang="en-US"/>
              <a:pPr/>
              <a:t>9/19/23</a:t>
            </a:fld>
            <a:endParaRPr lang="en-US"/>
          </a:p>
        </p:txBody>
      </p:sp>
      <p:sp>
        <p:nvSpPr>
          <p:cNvPr id="46083" name="Rectangle 7"/>
          <p:cNvSpPr>
            <a:spLocks noGrp="1" noChangeArrowheads="1"/>
          </p:cNvSpPr>
          <p:nvPr>
            <p:ph type="sldNum" sz="quarter" idx="5"/>
          </p:nvPr>
        </p:nvSpPr>
        <p:spPr>
          <a:noFill/>
        </p:spPr>
        <p:txBody>
          <a:bodyPr/>
          <a:lstStyle/>
          <a:p>
            <a:fld id="{AA88732D-BCAF-4E47-9213-CEF2CAB2E2DA}" type="slidenum">
              <a:rPr lang="en-US"/>
              <a:pPr/>
              <a:t>43</a:t>
            </a:fld>
            <a:endParaRPr lang="en-US"/>
          </a:p>
        </p:txBody>
      </p:sp>
      <p:sp>
        <p:nvSpPr>
          <p:cNvPr id="46084" name="Rectangle 2"/>
          <p:cNvSpPr>
            <a:spLocks noGrp="1" noRot="1" noChangeAspect="1" noChangeArrowheads="1"/>
          </p:cNvSpPr>
          <p:nvPr>
            <p:ph type="sldImg"/>
          </p:nvPr>
        </p:nvSpPr>
        <p:spPr>
          <a:solidFill>
            <a:srgbClr val="FFFFFF"/>
          </a:solidFill>
          <a:ln/>
        </p:spPr>
      </p:sp>
      <p:sp>
        <p:nvSpPr>
          <p:cNvPr id="46085" name="Rectangle 3"/>
          <p:cNvSpPr>
            <a:spLocks noGrp="1" noChangeArrowheads="1"/>
          </p:cNvSpPr>
          <p:nvPr>
            <p:ph type="body" idx="1"/>
          </p:nvPr>
        </p:nvSpPr>
        <p:spPr>
          <a:solidFill>
            <a:srgbClr val="FFFFFF"/>
          </a:solidFill>
          <a:ln>
            <a:solidFill>
              <a:srgbClr val="000000"/>
            </a:solidFill>
          </a:ln>
        </p:spPr>
        <p:txBody>
          <a:bodyPr/>
          <a:lstStyle/>
          <a:p>
            <a:pPr lvl="0" algn="l" eaLnBrk="1" hangingPunct="1">
              <a:lnSpc>
                <a:spcPct val="90000"/>
              </a:lnSpc>
            </a:pPr>
            <a:r>
              <a:rPr lang="en-US" dirty="0">
                <a:latin typeface="Arial" charset="0"/>
              </a:rPr>
              <a:t>Exploit security holes, Break encryption, Spoofing</a:t>
            </a:r>
          </a:p>
          <a:p>
            <a:pPr eaLnBrk="1" hangingPunct="1"/>
            <a:r>
              <a:rPr lang="en-US" dirty="0">
                <a:latin typeface="Arial" charset="0"/>
                <a:ea typeface="ＭＳ Ｐゴシック" charset="-128"/>
                <a:cs typeface="ＭＳ Ｐゴシック" charset="-128"/>
              </a:rPr>
              <a:t>Social Engineering: Guess passwords, Find out passwords and procedures</a:t>
            </a:r>
          </a:p>
          <a:p>
            <a:pPr eaLnBrk="1" hangingPunct="1">
              <a:lnSpc>
                <a:spcPct val="90000"/>
              </a:lnSpc>
            </a:pPr>
            <a:r>
              <a:rPr lang="en-US" dirty="0">
                <a:latin typeface="Arial" charset="0"/>
                <a:ea typeface="ＭＳ Ｐゴシック" charset="-128"/>
                <a:cs typeface="ＭＳ Ｐゴシック" charset="-128"/>
              </a:rPr>
              <a:t>Poor passwords, Insecure protocols, Program limitations (buffer overruns), Eavesdropping (Email, Interactive), Insecure files</a:t>
            </a: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noFill/>
        </p:spPr>
        <p:txBody>
          <a:bodyPr/>
          <a:lstStyle/>
          <a:p>
            <a:fld id="{F259C308-743B-B74B-A085-56FE5F7E9065}" type="datetime1">
              <a:rPr lang="en-US"/>
              <a:pPr/>
              <a:t>9/19/23</a:t>
            </a:fld>
            <a:endParaRPr lang="en-US"/>
          </a:p>
        </p:txBody>
      </p:sp>
      <p:sp>
        <p:nvSpPr>
          <p:cNvPr id="48131" name="Rectangle 7"/>
          <p:cNvSpPr>
            <a:spLocks noGrp="1" noChangeArrowheads="1"/>
          </p:cNvSpPr>
          <p:nvPr>
            <p:ph type="sldNum" sz="quarter" idx="5"/>
          </p:nvPr>
        </p:nvSpPr>
        <p:spPr>
          <a:noFill/>
        </p:spPr>
        <p:txBody>
          <a:bodyPr/>
          <a:lstStyle/>
          <a:p>
            <a:fld id="{AB05F7EA-FC72-4041-BDE8-E3F03A90F709}" type="slidenum">
              <a:rPr lang="en-US"/>
              <a:pPr/>
              <a:t>44</a:t>
            </a:fld>
            <a:endParaRPr lang="en-US"/>
          </a:p>
        </p:txBody>
      </p:sp>
      <p:sp>
        <p:nvSpPr>
          <p:cNvPr id="48132" name="Rectangle 2"/>
          <p:cNvSpPr>
            <a:spLocks noGrp="1" noRot="1" noChangeAspect="1" noChangeArrowheads="1"/>
          </p:cNvSpPr>
          <p:nvPr>
            <p:ph type="sldImg"/>
          </p:nvPr>
        </p:nvSpPr>
        <p:spPr>
          <a:solidFill>
            <a:srgbClr val="FFFFFF"/>
          </a:solidFill>
          <a:ln/>
        </p:spPr>
      </p:sp>
      <p:sp>
        <p:nvSpPr>
          <p:cNvPr id="4813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dt" sz="quarter" idx="1"/>
          </p:nvPr>
        </p:nvSpPr>
        <p:spPr>
          <a:noFill/>
        </p:spPr>
        <p:txBody>
          <a:bodyPr/>
          <a:lstStyle/>
          <a:p>
            <a:fld id="{A9D6C982-4C2A-1C45-A0FC-ACACFA435DE7}" type="datetime1">
              <a:rPr lang="en-US"/>
              <a:pPr/>
              <a:t>9/19/23</a:t>
            </a:fld>
            <a:endParaRPr lang="en-US"/>
          </a:p>
        </p:txBody>
      </p:sp>
      <p:sp>
        <p:nvSpPr>
          <p:cNvPr id="57347" name="Rectangle 7"/>
          <p:cNvSpPr>
            <a:spLocks noGrp="1" noChangeArrowheads="1"/>
          </p:cNvSpPr>
          <p:nvPr>
            <p:ph type="sldNum" sz="quarter" idx="5"/>
          </p:nvPr>
        </p:nvSpPr>
        <p:spPr>
          <a:noFill/>
        </p:spPr>
        <p:txBody>
          <a:bodyPr/>
          <a:lstStyle/>
          <a:p>
            <a:fld id="{32B222BE-0034-BE45-8492-E0AADFD7E131}" type="slidenum">
              <a:rPr lang="en-US"/>
              <a:pPr/>
              <a:t>45</a:t>
            </a:fld>
            <a:endParaRPr lang="en-US"/>
          </a:p>
        </p:txBody>
      </p:sp>
      <p:sp>
        <p:nvSpPr>
          <p:cNvPr id="57348" name="Rectangle 2"/>
          <p:cNvSpPr>
            <a:spLocks noGrp="1" noRot="1" noChangeAspect="1" noChangeArrowheads="1" noTextEdit="1"/>
          </p:cNvSpPr>
          <p:nvPr>
            <p:ph type="sldImg"/>
          </p:nvPr>
        </p:nvSpPr>
        <p:spPr>
          <a:xfrm>
            <a:off x="381000" y="684213"/>
            <a:ext cx="6097588" cy="3430587"/>
          </a:xfrm>
          <a:solidFill>
            <a:srgbClr val="FFFFFF"/>
          </a:solidFill>
          <a:ln/>
        </p:spPr>
      </p:sp>
      <p:sp>
        <p:nvSpPr>
          <p:cNvPr id="57349" name="Rectangle 3"/>
          <p:cNvSpPr>
            <a:spLocks noGrp="1" noChangeArrowheads="1"/>
          </p:cNvSpPr>
          <p:nvPr>
            <p:ph type="body" idx="1"/>
          </p:nvPr>
        </p:nvSpPr>
        <p:spPr>
          <a:xfrm>
            <a:off x="912813" y="4343400"/>
            <a:ext cx="5032375" cy="4116388"/>
          </a:xfrm>
          <a:solidFill>
            <a:srgbClr val="FFFFFF"/>
          </a:solidFill>
          <a:ln>
            <a:solidFill>
              <a:srgbClr val="000000"/>
            </a:solidFill>
          </a:ln>
        </p:spPr>
        <p:txBody>
          <a:bodyPr lIns="87682" tIns="43841" rIns="87682" bIns="43841"/>
          <a:lstStyle/>
          <a:p>
            <a:pPr eaLnBrk="1" hangingPunct="1"/>
            <a:r>
              <a:rPr lang="en-US">
                <a:latin typeface="Arial" charset="0"/>
                <a:ea typeface="ＭＳ Ｐゴシック" charset="-128"/>
                <a:cs typeface="ＭＳ Ｐゴシック" charset="-128"/>
              </a:rPr>
              <a:t>Money: stolen credit cards, change records, stolen property.</a:t>
            </a:r>
          </a:p>
          <a:p>
            <a:pPr eaLnBrk="1" hangingPunct="1"/>
            <a:r>
              <a:rPr lang="en-US">
                <a:latin typeface="Arial" charset="0"/>
                <a:ea typeface="ＭＳ Ｐゴシック" charset="-128"/>
                <a:cs typeface="ＭＳ Ｐゴシック" charset="-128"/>
              </a:rPr>
              <a:t>Political, military, economic.</a:t>
            </a:r>
          </a:p>
          <a:p>
            <a:pPr eaLnBrk="1" hangingPunct="1"/>
            <a:r>
              <a:rPr lang="en-US">
                <a:latin typeface="Arial" charset="0"/>
                <a:ea typeface="ＭＳ Ｐゴシック" charset="-128"/>
                <a:cs typeface="ＭＳ Ｐゴシック" charset="-128"/>
              </a:rPr>
              <a:t>Challenge, Revenge, Mean</a:t>
            </a:r>
          </a:p>
          <a:p>
            <a:pPr eaLnBrk="1" hangingPunct="1"/>
            <a:r>
              <a:rPr lang="en-US">
                <a:latin typeface="Arial" charset="0"/>
                <a:ea typeface="ＭＳ Ｐゴシック" charset="-128"/>
                <a:cs typeface="ＭＳ Ｐゴシック" charset="-128"/>
              </a:rPr>
              <a:t>Why do at all? Have motivation, think about it, think it will help, think it’s acceptable.</a:t>
            </a:r>
          </a:p>
          <a:p>
            <a:pPr eaLnBrk="1" hangingPunct="1"/>
            <a:r>
              <a:rPr lang="en-US">
                <a:latin typeface="Arial" charset="0"/>
                <a:ea typeface="ＭＳ Ｐゴシック" charset="-128"/>
                <a:cs typeface="ＭＳ Ｐゴシック" charset="-128"/>
              </a:rPr>
              <a:t>Feel forced. Don’t agree. Don’t care.</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fld id="{13AFCE52-CAFD-9F4E-9284-D2AEBB6DF65B}" type="datetime1">
              <a:rPr lang="en-US"/>
              <a:pPr/>
              <a:t>9/19/23</a:t>
            </a:fld>
            <a:endParaRPr lang="en-US"/>
          </a:p>
        </p:txBody>
      </p:sp>
      <p:sp>
        <p:nvSpPr>
          <p:cNvPr id="59395" name="Rectangle 7"/>
          <p:cNvSpPr>
            <a:spLocks noGrp="1" noChangeArrowheads="1"/>
          </p:cNvSpPr>
          <p:nvPr>
            <p:ph type="sldNum" sz="quarter" idx="5"/>
          </p:nvPr>
        </p:nvSpPr>
        <p:spPr>
          <a:noFill/>
        </p:spPr>
        <p:txBody>
          <a:bodyPr/>
          <a:lstStyle/>
          <a:p>
            <a:fld id="{0A572A9B-4E8D-E748-B6B5-7CB401A4AE31}" type="slidenum">
              <a:rPr lang="en-US"/>
              <a:pPr/>
              <a:t>46</a:t>
            </a:fld>
            <a:endParaRPr lang="en-US"/>
          </a:p>
        </p:txBody>
      </p:sp>
      <p:sp>
        <p:nvSpPr>
          <p:cNvPr id="59396" name="Rectangle 2"/>
          <p:cNvSpPr>
            <a:spLocks noGrp="1" noRot="1" noChangeAspect="1" noChangeArrowheads="1"/>
          </p:cNvSpPr>
          <p:nvPr>
            <p:ph type="sldImg"/>
          </p:nvPr>
        </p:nvSpPr>
        <p:spPr>
          <a:solidFill>
            <a:srgbClr val="FFFFFF"/>
          </a:solidFill>
          <a:ln/>
        </p:spPr>
      </p:sp>
      <p:sp>
        <p:nvSpPr>
          <p:cNvPr id="5939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More computers. Unsophisticated owners. More complex software. Greater connectivity. Easy access to cracking tools. Incentives. File-sharing</a:t>
            </a:r>
          </a:p>
          <a:p>
            <a:pPr eaLnBrk="1" hangingPunct="1"/>
            <a:r>
              <a:rPr lang="en-US">
                <a:latin typeface="Arial" charset="0"/>
                <a:ea typeface="ＭＳ Ｐゴシック" charset="-128"/>
                <a:cs typeface="ＭＳ Ｐゴシック" charset="-128"/>
              </a:rPr>
              <a:t>In ’60s and ’70s, access was mostly localized.</a:t>
            </a:r>
          </a:p>
          <a:p>
            <a:pPr eaLnBrk="1" hangingPunct="1"/>
            <a:r>
              <a:rPr lang="en-US">
                <a:latin typeface="Arial" charset="0"/>
                <a:ea typeface="ＭＳ Ｐゴシック" charset="-128"/>
                <a:cs typeface="ＭＳ Ｐゴシック" charset="-128"/>
              </a:rPr>
              <a:t>Modems. Wardialing.</a:t>
            </a:r>
          </a:p>
          <a:p>
            <a:pPr eaLnBrk="1" hangingPunct="1"/>
            <a:r>
              <a:rPr lang="en-US">
                <a:latin typeface="Arial" charset="0"/>
                <a:ea typeface="ＭＳ Ｐゴシック" charset="-128"/>
                <a:cs typeface="ＭＳ Ｐゴシック" charset="-128"/>
              </a:rPr>
              <a:t>Some Arpanet and Usenet.</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a:noFill/>
        </p:spPr>
        <p:txBody>
          <a:bodyPr/>
          <a:lstStyle/>
          <a:p>
            <a:fld id="{31E81670-4D1A-C746-ACE7-E7FE8A6A94A5}" type="datetime1">
              <a:rPr lang="en-US"/>
              <a:pPr/>
              <a:t>9/19/23</a:t>
            </a:fld>
            <a:endParaRPr lang="en-US"/>
          </a:p>
        </p:txBody>
      </p:sp>
      <p:sp>
        <p:nvSpPr>
          <p:cNvPr id="61443" name="Rectangle 7"/>
          <p:cNvSpPr>
            <a:spLocks noGrp="1" noChangeArrowheads="1"/>
          </p:cNvSpPr>
          <p:nvPr>
            <p:ph type="sldNum" sz="quarter" idx="5"/>
          </p:nvPr>
        </p:nvSpPr>
        <p:spPr>
          <a:noFill/>
        </p:spPr>
        <p:txBody>
          <a:bodyPr/>
          <a:lstStyle/>
          <a:p>
            <a:fld id="{95595B30-617C-4D41-8CEF-627F36A62CFE}" type="slidenum">
              <a:rPr lang="en-US"/>
              <a:pPr/>
              <a:t>47</a:t>
            </a:fld>
            <a:endParaRPr lang="en-US"/>
          </a:p>
        </p:txBody>
      </p:sp>
      <p:sp>
        <p:nvSpPr>
          <p:cNvPr id="61444" name="Rectangle 2"/>
          <p:cNvSpPr>
            <a:spLocks noGrp="1" noRot="1" noChangeAspect="1" noChangeArrowheads="1"/>
          </p:cNvSpPr>
          <p:nvPr>
            <p:ph type="sldImg"/>
          </p:nvPr>
        </p:nvSpPr>
        <p:spPr>
          <a:solidFill>
            <a:srgbClr val="FFFFFF"/>
          </a:solidFill>
          <a:ln/>
        </p:spPr>
      </p:sp>
      <p:sp>
        <p:nvSpPr>
          <p:cNvPr id="6144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128"/>
                <a:cs typeface="ＭＳ Ｐゴシック" charset="-128"/>
              </a:rPr>
              <a:t>Script kiddies</a:t>
            </a:r>
          </a:p>
          <a:p>
            <a:pPr eaLnBrk="1" hangingPunct="1"/>
            <a:r>
              <a:rPr lang="en-US" dirty="0" err="1">
                <a:latin typeface="Arial" charset="0"/>
                <a:ea typeface="ＭＳ Ｐゴシック" charset="-128"/>
                <a:cs typeface="ＭＳ Ｐゴシック" charset="-128"/>
              </a:rPr>
              <a:t>Phreakers</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Security analysts</a:t>
            </a:r>
          </a:p>
          <a:p>
            <a:pPr eaLnBrk="1" hangingPunct="1"/>
            <a:r>
              <a:rPr lang="en-US" dirty="0">
                <a:latin typeface="Arial" charset="0"/>
                <a:ea typeface="ＭＳ Ｐゴシック" charset="-128"/>
                <a:cs typeface="ＭＳ Ｐゴシック" charset="-128"/>
              </a:rPr>
              <a:t>Packet monkey</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dt" sz="quarter" idx="1"/>
          </p:nvPr>
        </p:nvSpPr>
        <p:spPr>
          <a:noFill/>
        </p:spPr>
        <p:txBody>
          <a:bodyPr/>
          <a:lstStyle/>
          <a:p>
            <a:fld id="{1802CC8B-0F5C-E04E-A805-AD8ED888C008}" type="datetime1">
              <a:rPr lang="en-US"/>
              <a:pPr/>
              <a:t>9/19/23</a:t>
            </a:fld>
            <a:endParaRPr lang="en-US"/>
          </a:p>
        </p:txBody>
      </p:sp>
      <p:sp>
        <p:nvSpPr>
          <p:cNvPr id="63491" name="Rectangle 7"/>
          <p:cNvSpPr>
            <a:spLocks noGrp="1" noChangeArrowheads="1"/>
          </p:cNvSpPr>
          <p:nvPr>
            <p:ph type="sldNum" sz="quarter" idx="5"/>
          </p:nvPr>
        </p:nvSpPr>
        <p:spPr>
          <a:noFill/>
        </p:spPr>
        <p:txBody>
          <a:bodyPr/>
          <a:lstStyle/>
          <a:p>
            <a:fld id="{384A2750-F4F5-0045-9F65-BCFCF81AE8DD}" type="slidenum">
              <a:rPr lang="en-US"/>
              <a:pPr/>
              <a:t>48</a:t>
            </a:fld>
            <a:endParaRPr lang="en-US"/>
          </a:p>
        </p:txBody>
      </p:sp>
      <p:sp>
        <p:nvSpPr>
          <p:cNvPr id="63492" name="Rectangle 2"/>
          <p:cNvSpPr>
            <a:spLocks noGrp="1" noRot="1" noChangeAspect="1" noChangeArrowheads="1"/>
          </p:cNvSpPr>
          <p:nvPr>
            <p:ph type="sldImg"/>
          </p:nvPr>
        </p:nvSpPr>
        <p:spPr>
          <a:solidFill>
            <a:srgbClr val="FFFFFF"/>
          </a:solidFill>
          <a:ln/>
        </p:spPr>
      </p:sp>
      <p:sp>
        <p:nvSpPr>
          <p:cNvPr id="6349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Machines are unused. No harm done. Education. Exposes security holes. Exposes abuses.</a:t>
            </a:r>
          </a:p>
          <a:p>
            <a:pPr eaLnBrk="1" hangingPunct="1"/>
            <a:r>
              <a:rPr lang="en-US">
                <a:latin typeface="Arial" charset="0"/>
                <a:ea typeface="ＭＳ Ｐゴシック" charset="-128"/>
                <a:cs typeface="ＭＳ Ｐゴシック" charset="-128"/>
              </a:rPr>
              <a:t>Use computer and/or resources. Take data. Destroy data. Alter data. Lock out others. Attack other computers.</a:t>
            </a:r>
          </a:p>
          <a:p>
            <a:pPr eaLnBrk="1" hangingPunct="1"/>
            <a:r>
              <a:rPr lang="en-US">
                <a:latin typeface="Arial" charset="0"/>
                <a:ea typeface="ＭＳ Ｐゴシック" charset="-128"/>
                <a:cs typeface="ＭＳ Ｐゴシック" charset="-128"/>
              </a:rPr>
              <a:t>Equipment, Processor Time, Disk space, Printer time / paper, Bandwidth</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dt" sz="quarter" idx="1"/>
          </p:nvPr>
        </p:nvSpPr>
        <p:spPr>
          <a:noFill/>
        </p:spPr>
        <p:txBody>
          <a:bodyPr/>
          <a:lstStyle/>
          <a:p>
            <a:fld id="{76926696-22C3-0C40-B085-938139E437AF}" type="datetime1">
              <a:rPr lang="en-US"/>
              <a:pPr/>
              <a:t>9/19/23</a:t>
            </a:fld>
            <a:endParaRPr lang="en-US"/>
          </a:p>
        </p:txBody>
      </p:sp>
      <p:sp>
        <p:nvSpPr>
          <p:cNvPr id="65539" name="Rectangle 7"/>
          <p:cNvSpPr>
            <a:spLocks noGrp="1" noChangeArrowheads="1"/>
          </p:cNvSpPr>
          <p:nvPr>
            <p:ph type="sldNum" sz="quarter" idx="5"/>
          </p:nvPr>
        </p:nvSpPr>
        <p:spPr>
          <a:noFill/>
        </p:spPr>
        <p:txBody>
          <a:bodyPr/>
          <a:lstStyle/>
          <a:p>
            <a:fld id="{A6AFFA11-F2F9-C047-AAA1-508A65DD45D5}" type="slidenum">
              <a:rPr lang="en-US"/>
              <a:pPr/>
              <a:t>49</a:t>
            </a:fld>
            <a:endParaRPr lang="en-US"/>
          </a:p>
        </p:txBody>
      </p:sp>
      <p:sp>
        <p:nvSpPr>
          <p:cNvPr id="65540" name="Rectangle 2"/>
          <p:cNvSpPr>
            <a:spLocks noGrp="1" noRot="1" noChangeAspect="1" noChangeArrowheads="1"/>
          </p:cNvSpPr>
          <p:nvPr>
            <p:ph type="sldImg"/>
          </p:nvPr>
        </p:nvSpPr>
        <p:spPr>
          <a:solidFill>
            <a:srgbClr val="FFFFFF"/>
          </a:solidFill>
          <a:ln/>
        </p:spPr>
      </p:sp>
      <p:sp>
        <p:nvSpPr>
          <p:cNvPr id="6554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Are either of these laws still in effect? Have they been changed?</a:t>
            </a:r>
          </a:p>
          <a:p>
            <a:pPr eaLnBrk="1" hangingPunct="1"/>
            <a:r>
              <a:rPr lang="en-US">
                <a:latin typeface="Arial" charset="0"/>
                <a:ea typeface="ＭＳ Ｐゴシック" charset="-128"/>
                <a:cs typeface="ＭＳ Ｐゴシック" charset="-128"/>
              </a:rPr>
              <a:t>For additional legislation ask for presenting volunteers to brief recent incidents/cases.</a:t>
            </a:r>
          </a:p>
          <a:p>
            <a:pPr eaLnBrk="1" hangingPunct="1"/>
            <a:r>
              <a:rPr lang="en-US">
                <a:latin typeface="Arial" charset="0"/>
                <a:ea typeface="ＭＳ Ｐゴシック" charset="-128"/>
                <a:cs typeface="ＭＳ Ｐゴシック" charset="-128"/>
              </a:rPr>
              <a:t>Also ask for volunteers to find out laws from their home country/state.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a:noFill/>
        </p:spPr>
        <p:txBody>
          <a:bodyPr/>
          <a:lstStyle/>
          <a:p>
            <a:fld id="{C4DCDDFD-C10C-5C4E-AF41-68B2FC935340}" type="datetime1">
              <a:rPr lang="en-US"/>
              <a:pPr/>
              <a:t>9/19/23</a:t>
            </a:fld>
            <a:endParaRPr lang="en-US"/>
          </a:p>
        </p:txBody>
      </p:sp>
      <p:sp>
        <p:nvSpPr>
          <p:cNvPr id="67587" name="Rectangle 7"/>
          <p:cNvSpPr>
            <a:spLocks noGrp="1" noChangeArrowheads="1"/>
          </p:cNvSpPr>
          <p:nvPr>
            <p:ph type="sldNum" sz="quarter" idx="5"/>
          </p:nvPr>
        </p:nvSpPr>
        <p:spPr>
          <a:noFill/>
        </p:spPr>
        <p:txBody>
          <a:bodyPr/>
          <a:lstStyle/>
          <a:p>
            <a:fld id="{ABB49B77-8A72-294C-8C73-60CEADD5AAAC}" type="slidenum">
              <a:rPr lang="en-US"/>
              <a:pPr/>
              <a:t>50</a:t>
            </a:fld>
            <a:endParaRPr lang="en-US"/>
          </a:p>
        </p:txBody>
      </p:sp>
      <p:sp>
        <p:nvSpPr>
          <p:cNvPr id="67588" name="Rectangle 2"/>
          <p:cNvSpPr>
            <a:spLocks noGrp="1" noRot="1" noChangeAspect="1" noChangeArrowheads="1"/>
          </p:cNvSpPr>
          <p:nvPr>
            <p:ph type="sldImg"/>
          </p:nvPr>
        </p:nvSpPr>
        <p:spPr>
          <a:solidFill>
            <a:srgbClr val="FFFFFF"/>
          </a:solidFill>
          <a:ln/>
        </p:spPr>
      </p:sp>
      <p:sp>
        <p:nvSpPr>
          <p:cNvPr id="6758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128"/>
                <a:cs typeface="ＭＳ Ｐゴシック" charset="-128"/>
              </a:rPr>
              <a:t>Encryption, Authentication, Biometrics, Anti-virus, File integrity checking (E.g. Tripwire), Virtual private networks, Point-to-point networking (Twisted-pair Ethernet vs. Coax vs. wireless)</a:t>
            </a:r>
          </a:p>
          <a:p>
            <a:pPr eaLnBrk="1" hangingPunct="1"/>
            <a:r>
              <a:rPr lang="en-US" dirty="0">
                <a:latin typeface="Arial" charset="0"/>
                <a:ea typeface="ＭＳ Ｐゴシック" charset="-128"/>
                <a:cs typeface="ＭＳ Ｐゴシック" charset="-128"/>
              </a:rPr>
              <a:t>Security through obscurity, physical access required, not on network, behind locked doors.</a:t>
            </a:r>
          </a:p>
          <a:p>
            <a:pPr eaLnBrk="1" hangingPunct="1"/>
            <a:r>
              <a:rPr lang="en-US" dirty="0">
                <a:latin typeface="Arial" charset="0"/>
                <a:ea typeface="ＭＳ Ｐゴシック" charset="-128"/>
                <a:cs typeface="ＭＳ Ｐゴシック" charset="-128"/>
              </a:rPr>
              <a:t>Remove desire, remove incentives</a:t>
            </a:r>
          </a:p>
          <a:p>
            <a:pPr eaLnBrk="1" hangingPunct="1"/>
            <a:r>
              <a:rPr lang="en-US" dirty="0">
                <a:latin typeface="Arial" charset="0"/>
                <a:ea typeface="ＭＳ Ｐゴシック" charset="-128"/>
                <a:cs typeface="ＭＳ Ｐゴシック" charset="-128"/>
              </a:rPr>
              <a:t>Legalize, increase penalties, increase chance of getting caught.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328957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any questions on the assigned reading?</a:t>
            </a:r>
          </a:p>
          <a:p>
            <a:r>
              <a:rPr lang="en-US" dirty="0"/>
              <a:t>Use the backup slides to explain Buffer Overflow or TCP attack methods from</a:t>
            </a:r>
            <a:r>
              <a:rPr lang="en-US" baseline="0" dirty="0"/>
              <a:t> the text. </a:t>
            </a:r>
          </a:p>
          <a:p>
            <a:endParaRPr lang="en-US" baseline="0" dirty="0"/>
          </a:p>
          <a:p>
            <a:r>
              <a:rPr lang="en-US" baseline="0" dirty="0"/>
              <a:t>XKCD Links last accessed 2020-09-25</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Works well as small group exercise.</a:t>
            </a:r>
          </a:p>
          <a:p>
            <a:endParaRPr lang="en-US" dirty="0"/>
          </a:p>
          <a:p>
            <a:r>
              <a:rPr lang="en-US" dirty="0"/>
              <a:t>Note:</a:t>
            </a:r>
            <a:r>
              <a:rPr lang="en-US" baseline="0" dirty="0"/>
              <a:t> short answer format expected.</a:t>
            </a:r>
          </a:p>
          <a:p>
            <a:r>
              <a:rPr lang="en-US" baseline="0" dirty="0"/>
              <a:t>Note: 2. only one argument needed, should include logic for all parties</a:t>
            </a:r>
          </a:p>
          <a:p>
            <a:r>
              <a:rPr lang="en-US" baseline="0" dirty="0"/>
              <a:t>Note: 3. same law(s) should be applicable to all parties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395997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If guest</a:t>
            </a:r>
            <a:r>
              <a:rPr lang="en-US" baseline="0" dirty="0">
                <a:latin typeface="Arial" pitchFamily="-109" charset="0"/>
                <a:ea typeface="ＭＳ Ｐゴシック" pitchFamily="-109" charset="-128"/>
                <a:cs typeface="ＭＳ Ｐゴシック" pitchFamily="-109" charset="-128"/>
              </a:rPr>
              <a:t> presenter coming next class remind students to prepare questions for him.</a:t>
            </a:r>
          </a:p>
          <a:p>
            <a:pPr eaLnBrk="1" hangingPunct="1"/>
            <a:r>
              <a:rPr lang="en-US" baseline="0" dirty="0">
                <a:latin typeface="Arial" pitchFamily="-109" charset="0"/>
                <a:ea typeface="ＭＳ Ｐゴシック" pitchFamily="-109" charset="-128"/>
                <a:cs typeface="ＭＳ Ｐゴシック" pitchFamily="-109" charset="-128"/>
              </a:rPr>
              <a:t>Remember to work on groups projects.</a:t>
            </a:r>
          </a:p>
          <a:p>
            <a:pPr eaLnBrk="1" hangingPunct="1"/>
            <a:r>
              <a:rPr lang="en-US" baseline="0" dirty="0">
                <a:latin typeface="Arial" pitchFamily="-109" charset="0"/>
                <a:ea typeface="ＭＳ Ｐゴシック" pitchFamily="-109" charset="-128"/>
                <a:cs typeface="ＭＳ Ｐゴシック" pitchFamily="-109" charset="-128"/>
              </a:rPr>
              <a:t>Each group should have material on their sites for the topics we’ve covered so far.</a:t>
            </a:r>
          </a:p>
          <a:p>
            <a:pPr eaLnBrk="1" hangingPunct="1"/>
            <a:endParaRPr lang="en-US" baseline="0" dirty="0">
              <a:latin typeface="Arial" pitchFamily="-109" charset="0"/>
              <a:ea typeface="ＭＳ Ｐゴシック" pitchFamily="-109" charset="-128"/>
              <a:cs typeface="ＭＳ Ｐゴシック" pitchFamily="-109" charset="-128"/>
            </a:endParaRPr>
          </a:p>
          <a:p>
            <a:pPr eaLnBrk="1" hangingPunct="1"/>
            <a:r>
              <a:rPr lang="en-US" baseline="0" dirty="0">
                <a:latin typeface="Arial" pitchFamily="-109" charset="0"/>
                <a:ea typeface="ＭＳ Ｐゴシック" pitchFamily="-109" charset="-128"/>
                <a:cs typeface="ＭＳ Ｐゴシック" pitchFamily="-109" charset="-128"/>
              </a:rPr>
              <a:t>OLD Prompt:</a:t>
            </a:r>
          </a:p>
          <a:p>
            <a:r>
              <a:rPr lang="en-US" dirty="0"/>
              <a:t>Design tests for the code on the following slide.</a:t>
            </a:r>
          </a:p>
          <a:p>
            <a:r>
              <a:rPr lang="en-US" dirty="0"/>
              <a:t>Contains at least one major defect and several minor ones.</a:t>
            </a:r>
          </a:p>
          <a:p>
            <a:r>
              <a:rPr lang="en-US" dirty="0"/>
              <a:t>Write a paper (1 page not counting any source code) including :</a:t>
            </a:r>
          </a:p>
          <a:p>
            <a:pPr lvl="1"/>
            <a:r>
              <a:rPr lang="en-US" dirty="0"/>
              <a:t>Did you choose a good test strategy? (This is your conclusion.)</a:t>
            </a:r>
          </a:p>
          <a:p>
            <a:pPr lvl="1"/>
            <a:r>
              <a:rPr lang="en-US" dirty="0"/>
              <a:t>The inputs and expected outputs</a:t>
            </a:r>
          </a:p>
          <a:p>
            <a:pPr lvl="1"/>
            <a:r>
              <a:rPr lang="en-US" dirty="0"/>
              <a:t>What defects you found</a:t>
            </a:r>
          </a:p>
          <a:p>
            <a:pPr lvl="1"/>
            <a:r>
              <a:rPr lang="en-US" dirty="0"/>
              <a:t>How you would fix the defects (you may include fixed source)</a:t>
            </a:r>
          </a:p>
          <a:p>
            <a:pPr lvl="1"/>
            <a:r>
              <a:rPr lang="en-US" dirty="0"/>
              <a:t>Why would that fix the problems?</a:t>
            </a:r>
          </a:p>
          <a:p>
            <a:pPr lvl="1"/>
            <a:r>
              <a:rPr lang="en-US" dirty="0"/>
              <a:t>What could happen if the defects are not found before the code is put into production?</a:t>
            </a:r>
          </a:p>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r>
              <a:rPr lang="en-US" dirty="0">
                <a:latin typeface="Arial" pitchFamily="-109" charset="0"/>
                <a:ea typeface="ＭＳ Ｐゴシック" pitchFamily="-109" charset="-128"/>
                <a:cs typeface="ＭＳ Ｐゴシック" pitchFamily="-109" charset="-128"/>
              </a:rPr>
              <a:t>Bold lines are real</a:t>
            </a:r>
            <a:r>
              <a:rPr lang="en-US" baseline="0" dirty="0">
                <a:latin typeface="Arial" pitchFamily="-109" charset="0"/>
                <a:ea typeface="ＭＳ Ｐゴシック" pitchFamily="-109" charset="-128"/>
                <a:cs typeface="ＭＳ Ｐゴシック" pitchFamily="-109" charset="-128"/>
              </a:rPr>
              <a:t> focus.</a:t>
            </a:r>
            <a:endParaRPr lang="en-US" dirty="0">
              <a:latin typeface="Arial" pitchFamily="-109" charset="0"/>
              <a:ea typeface="ＭＳ Ｐゴシック" pitchFamily="-109" charset="-128"/>
              <a:cs typeface="ＭＳ Ｐゴシック" pitchFamily="-109" charset="-128"/>
            </a:endParaRPr>
          </a:p>
          <a:p>
            <a:pPr marL="514350" indent="-514350"/>
            <a:endParaRPr lang="en-US" dirty="0">
              <a:latin typeface="Arial" pitchFamily="-109" charset="0"/>
              <a:ea typeface="ＭＳ Ｐゴシック" pitchFamily="-109" charset="-128"/>
              <a:cs typeface="ＭＳ Ｐゴシック" pitchFamily="-109" charset="-128"/>
            </a:endParaRPr>
          </a:p>
          <a:p>
            <a:pPr marL="514350" indent="-514350"/>
            <a:r>
              <a:rPr lang="en-US" dirty="0">
                <a:latin typeface="Arial" pitchFamily="-109" charset="0"/>
                <a:ea typeface="ＭＳ Ｐゴシック" pitchFamily="-109" charset="-128"/>
                <a:cs typeface="ＭＳ Ｐゴシック" pitchFamily="-109" charset="-128"/>
              </a:rPr>
              <a:t>Example input:</a:t>
            </a:r>
          </a:p>
          <a:p>
            <a:pPr marL="514350" indent="-514350"/>
            <a:endParaRPr lang="en-US" dirty="0">
              <a:latin typeface="Arial" pitchFamily="-109" charset="0"/>
              <a:ea typeface="ＭＳ Ｐゴシック" pitchFamily="-109" charset="-128"/>
              <a:cs typeface="ＭＳ Ｐゴシック" pitchFamily="-109" charset="-128"/>
            </a:endParaRPr>
          </a:p>
          <a:p>
            <a:pPr marL="514350" indent="-514350"/>
            <a:r>
              <a:rPr lang="en-US" dirty="0">
                <a:latin typeface="Arial" pitchFamily="-109" charset="0"/>
                <a:ea typeface="ＭＳ Ｐゴシック" pitchFamily="-109" charset="-128"/>
                <a:cs typeface="ＭＳ Ｐゴシック" pitchFamily="-109" charset="-128"/>
              </a:rPr>
              <a:t>amount = 100.05; </a:t>
            </a:r>
          </a:p>
          <a:p>
            <a:pPr marL="514350" indent="-514350"/>
            <a:r>
              <a:rPr lang="en-US" dirty="0" err="1">
                <a:latin typeface="Arial" pitchFamily="-109" charset="0"/>
                <a:ea typeface="ＭＳ Ｐゴシック" pitchFamily="-109" charset="-128"/>
                <a:cs typeface="ＭＳ Ｐゴシック" pitchFamily="-109" charset="-128"/>
              </a:rPr>
              <a:t>discountRate</a:t>
            </a:r>
            <a:r>
              <a:rPr lang="en-US" dirty="0">
                <a:latin typeface="Arial" pitchFamily="-109" charset="0"/>
                <a:ea typeface="ＭＳ Ｐゴシック" pitchFamily="-109" charset="-128"/>
                <a:cs typeface="ＭＳ Ｐゴシック" pitchFamily="-109" charset="-128"/>
              </a:rPr>
              <a:t> = 0.10; </a:t>
            </a:r>
          </a:p>
          <a:p>
            <a:pPr marL="514350" indent="-514350"/>
            <a:r>
              <a:rPr lang="en-US" dirty="0" err="1">
                <a:latin typeface="Arial" pitchFamily="-109" charset="0"/>
                <a:ea typeface="ＭＳ Ｐゴシック" pitchFamily="-109" charset="-128"/>
                <a:cs typeface="ＭＳ Ｐゴシック" pitchFamily="-109" charset="-128"/>
              </a:rPr>
              <a:t>taxRate</a:t>
            </a:r>
            <a:r>
              <a:rPr lang="en-US" dirty="0">
                <a:latin typeface="Arial" pitchFamily="-109" charset="0"/>
                <a:ea typeface="ＭＳ Ｐゴシック" pitchFamily="-109" charset="-128"/>
                <a:cs typeface="ＭＳ Ｐゴシック" pitchFamily="-109" charset="-128"/>
              </a:rPr>
              <a:t> = 0.05; </a:t>
            </a:r>
          </a:p>
          <a:p>
            <a:pPr marL="514350" indent="-514350">
              <a:buFontTx/>
              <a:buChar char="•"/>
            </a:pPr>
            <a:endParaRPr lang="en-US" dirty="0">
              <a:latin typeface="Arial" pitchFamily="-109" charset="0"/>
              <a:ea typeface="ＭＳ Ｐゴシック" pitchFamily="-109" charset="-128"/>
              <a:cs typeface="ＭＳ Ｐゴシック" pitchFamily="-109" charset="-128"/>
            </a:endParaRPr>
          </a:p>
          <a:p>
            <a:pPr marL="514350" indent="-514350"/>
            <a:r>
              <a:rPr lang="en-US" dirty="0">
                <a:latin typeface="Arial" pitchFamily="-109" charset="0"/>
                <a:ea typeface="ＭＳ Ｐゴシック" pitchFamily="-109" charset="-128"/>
                <a:cs typeface="ＭＳ Ｐゴシック" pitchFamily="-109" charset="-128"/>
              </a:rPr>
              <a:t>OR</a:t>
            </a:r>
          </a:p>
          <a:p>
            <a:pPr marL="514350" indent="-514350"/>
            <a:r>
              <a:rPr lang="en-US" dirty="0">
                <a:latin typeface="Arial" pitchFamily="-109" charset="0"/>
                <a:ea typeface="ＭＳ Ｐゴシック" pitchFamily="-109" charset="-128"/>
                <a:cs typeface="ＭＳ Ｐゴシック" pitchFamily="-109" charset="-128"/>
              </a:rPr>
              <a:t>0.70, 0.0, 0.05</a:t>
            </a:r>
          </a:p>
          <a:p>
            <a:pPr marL="514350" indent="-514350"/>
            <a:r>
              <a:rPr lang="en-US" dirty="0">
                <a:latin typeface="Arial" pitchFamily="-109" charset="0"/>
                <a:ea typeface="ＭＳ Ｐゴシック" pitchFamily="-109" charset="-128"/>
                <a:cs typeface="ＭＳ Ｐゴシック" pitchFamily="-109" charset="-128"/>
              </a:rPr>
              <a:t>95.67, 0.20, 0.7</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271861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2023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2023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2023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2023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2023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2023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zvfD5rnkTw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s://www.microsoft.com/en-us/wdsi/threats/malware-encyclopedia-description?Name=Adware:Win32/BonziBUDDY" TargetMode="External"/><Relationship Id="rId13" Type="http://schemas.openxmlformats.org/officeDocument/2006/relationships/hyperlink" Target="https://www.energy.gov/ceser/colonial-pipeline-cyber-incident" TargetMode="External"/><Relationship Id="rId18" Type="http://schemas.openxmlformats.org/officeDocument/2006/relationships/hyperlink" Target="https://dataprot.net/statistics/malware-statistics/" TargetMode="External"/><Relationship Id="rId3" Type="http://schemas.openxmlformats.org/officeDocument/2006/relationships/hyperlink" Target="https://www.cisa.gov/stopransomware/ransomware-101" TargetMode="External"/><Relationship Id="rId7" Type="http://schemas.openxmlformats.org/officeDocument/2006/relationships/hyperlink" Target="https://www.technologyreview.com/2019/03/05/103328/cybersecurity-critical-infrastructure-triton-malware/" TargetMode="External"/><Relationship Id="rId12" Type="http://schemas.openxmlformats.org/officeDocument/2006/relationships/hyperlink" Target="https://www.cisa.gov/sites/default/files/FactSheets/NCCIC%20ICS_FactSheet_WannaCry_Ransomware_S508C.pdf" TargetMode="External"/><Relationship Id="rId17" Type="http://schemas.openxmlformats.org/officeDocument/2006/relationships/hyperlink" Target="https://www.freecodecamp.org/news/uefi-vs-bios/" TargetMode="External"/><Relationship Id="rId2" Type="http://schemas.openxmlformats.org/officeDocument/2006/relationships/notesSlide" Target="../notesSlides/notesSlide17.xml"/><Relationship Id="rId16" Type="http://schemas.openxmlformats.org/officeDocument/2006/relationships/hyperlink" Target="https://www.npr.org/2021/05/12/996323371/colonial-pipeline-restarts-theres-no-need-to-panic-buy-gas-and-never-was" TargetMode="External"/><Relationship Id="rId1" Type="http://schemas.openxmlformats.org/officeDocument/2006/relationships/slideLayout" Target="../slideLayouts/slideLayout2.xml"/><Relationship Id="rId6" Type="http://schemas.openxmlformats.org/officeDocument/2006/relationships/hyperlink" Target="https://nordvpn.com/blog/stuxnet-virus/" TargetMode="External"/><Relationship Id="rId11" Type="http://schemas.openxmlformats.org/officeDocument/2006/relationships/hyperlink" Target="https://usa.kaspersky.com/resource-center/threats/ransomware-wannacry" TargetMode="External"/><Relationship Id="rId5" Type="http://schemas.openxmlformats.org/officeDocument/2006/relationships/hyperlink" Target="https://spectrum.ieee.org/the-real-story-of-stuxnet" TargetMode="External"/><Relationship Id="rId15" Type="http://schemas.openxmlformats.org/officeDocument/2006/relationships/hyperlink" Target="https://www.nbcnews.com/id/wbna3078629" TargetMode="External"/><Relationship Id="rId10" Type="http://schemas.openxmlformats.org/officeDocument/2006/relationships/hyperlink" Target="https://abcnews.go.com/US/timeline-wannacry-cyberattack/story?id=47416785" TargetMode="External"/><Relationship Id="rId19" Type="http://schemas.openxmlformats.org/officeDocument/2006/relationships/hyperlink" Target="https://www.upstreamsystems.com/press/press-releases/trick-or-treating-android-emoji-keyboard-app-makes-millions-of-unauthorized-purchases/" TargetMode="External"/><Relationship Id="rId4" Type="http://schemas.openxmlformats.org/officeDocument/2006/relationships/hyperlink" Target="https://securelist.com/moonbounce-the-dark-side-of-uefi-firmware/105468/" TargetMode="External"/><Relationship Id="rId9" Type="http://schemas.openxmlformats.org/officeDocument/2006/relationships/hyperlink" Target="https://web.archive.org/web/20060109153357/http:/www.consumerwebwatch.org/dynamic/privacy-investigations-categories-spy.cfm" TargetMode="External"/><Relationship Id="rId14" Type="http://schemas.openxmlformats.org/officeDocument/2006/relationships/hyperlink" Target="https://doi.org/10.1016/j.econlet.2021.110122"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hyperlink" Target="https://www.anapaya.net/blog/top-5-critical-infrastructure-cyberattacks" TargetMode="External"/><Relationship Id="rId3" Type="http://schemas.openxmlformats.org/officeDocument/2006/relationships/hyperlink" Target="https://securityintelligence.com/news/cyberattacks-rise-sharply-against-governments-schools/" TargetMode="External"/><Relationship Id="rId7" Type="http://schemas.openxmlformats.org/officeDocument/2006/relationships/hyperlink" Target="https://go.gale.com/ps/i.do?p=AONE&amp;u=mlin_c_worpoly&amp;id=GALE%7CA759569620&amp;v=2.1&amp;it=r&amp;ugroup=outside&amp;aty=ip"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securityintelligence.com/articles/costs-risks-causes-government-data-breach/" TargetMode="External"/><Relationship Id="rId11" Type="http://schemas.openxmlformats.org/officeDocument/2006/relationships/hyperlink" Target="https://www.statista.com/chart/26838/share-of-public-expecting-war/" TargetMode="External"/><Relationship Id="rId5" Type="http://schemas.openxmlformats.org/officeDocument/2006/relationships/hyperlink" Target="https://imagineiti.com/how-many-cyber-attacks-does-your-organization-face-each-week/" TargetMode="External"/><Relationship Id="rId10" Type="http://schemas.openxmlformats.org/officeDocument/2006/relationships/hyperlink" Target="https://www.statista.com/chart/17022/autonomous-weapons-war/" TargetMode="External"/><Relationship Id="rId4" Type="http://schemas.openxmlformats.org/officeDocument/2006/relationships/hyperlink" Target="https://www.pewresearch.org/global/2019/01/09/international-publics-brace-for-cyberattacks-on-elections-infrastructure-national-security/" TargetMode="External"/><Relationship Id="rId9" Type="http://schemas.openxmlformats.org/officeDocument/2006/relationships/hyperlink" Target="https://www.cnbc.com/2021/05/10/largest-us-fuel-pipeline-colonial-still-mostly-shut-impact-and-reopening.html"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ocialimps.keithpray.net/assignments/Test_Sales_Fu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8</a:t>
            </a:r>
            <a:br>
              <a:rPr lang="en-US" dirty="0"/>
            </a:br>
            <a:r>
              <a:rPr lang="en-US" dirty="0"/>
              <a:t>Crime</a:t>
            </a:r>
          </a:p>
        </p:txBody>
      </p:sp>
      <p:sp>
        <p:nvSpPr>
          <p:cNvPr id="4" name="Action Button: Movie 3">
            <a:hlinkClick r:id="rId3" highlightClick="1"/>
            <a:extLst>
              <a:ext uri="{FF2B5EF4-FFF2-40B4-BE49-F238E27FC236}">
                <a16:creationId xmlns:a16="http://schemas.microsoft.com/office/drawing/2014/main" id="{510D471D-7DB2-6647-AA71-2B02F389E1D8}"/>
              </a:ext>
            </a:extLst>
          </p:cNvPr>
          <p:cNvSpPr/>
          <p:nvPr/>
        </p:nvSpPr>
        <p:spPr>
          <a:xfrm>
            <a:off x="1112363" y="4438574"/>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5" name="Picture 2" descr="Virus Alert | Music Video Wiki | Fandom">
            <a:hlinkClick r:id="rId3"/>
            <a:extLst>
              <a:ext uri="{FF2B5EF4-FFF2-40B4-BE49-F238E27FC236}">
                <a16:creationId xmlns:a16="http://schemas.microsoft.com/office/drawing/2014/main" id="{60D8321A-4533-8941-BC52-B62917B3AB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3" y="4257772"/>
            <a:ext cx="914400" cy="683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066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158648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How low can you go?</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Matthew Copeland</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2023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459964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uppermost level – Hardware</a:t>
            </a:r>
          </a:p>
        </p:txBody>
      </p:sp>
      <p:sp>
        <p:nvSpPr>
          <p:cNvPr id="3" name="Content Placeholder 2"/>
          <p:cNvSpPr>
            <a:spLocks noGrp="1"/>
          </p:cNvSpPr>
          <p:nvPr>
            <p:ph sz="half" idx="1"/>
          </p:nvPr>
        </p:nvSpPr>
        <p:spPr/>
        <p:txBody>
          <a:bodyPr/>
          <a:lstStyle/>
          <a:p>
            <a:r>
              <a:rPr lang="en-US" dirty="0"/>
              <a:t>Stuxnet [4]</a:t>
            </a:r>
          </a:p>
          <a:p>
            <a:r>
              <a:rPr lang="en-US" dirty="0"/>
              <a:t>Could hop form machine to machine either through local networks or USB drives [3]</a:t>
            </a:r>
          </a:p>
          <a:p>
            <a:r>
              <a:rPr lang="en-US" dirty="0"/>
              <a:t>Targeted programmable logic controllers </a:t>
            </a:r>
          </a:p>
          <a:p>
            <a:r>
              <a:rPr lang="en-US" dirty="0"/>
              <a:t>Offshoots of Stuxnet</a:t>
            </a:r>
          </a:p>
          <a:p>
            <a:pPr lvl="1"/>
            <a:r>
              <a:rPr lang="en-US" dirty="0" err="1"/>
              <a:t>Industroyer</a:t>
            </a:r>
            <a:r>
              <a:rPr lang="en-US" dirty="0"/>
              <a:t> [4]</a:t>
            </a:r>
          </a:p>
          <a:p>
            <a:pPr lvl="1"/>
            <a:r>
              <a:rPr lang="en-US" dirty="0"/>
              <a:t>Triton [5]</a:t>
            </a:r>
          </a:p>
          <a:p>
            <a:endParaRPr lang="en-US" dirty="0"/>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Matthew Copeland</a:t>
            </a:r>
            <a:endParaRPr lang="en-US" sz="1400" dirty="0">
              <a:solidFill>
                <a:schemeClr val="tx1"/>
              </a:solidFill>
              <a:latin typeface="+mj-lt"/>
            </a:endParaRPr>
          </a:p>
        </p:txBody>
      </p:sp>
      <p:pic>
        <p:nvPicPr>
          <p:cNvPr id="1026" name="Picture 2">
            <a:extLst>
              <a:ext uri="{FF2B5EF4-FFF2-40B4-BE49-F238E27FC236}">
                <a16:creationId xmlns:a16="http://schemas.microsoft.com/office/drawing/2014/main" id="{C550C6C7-501B-CC70-946C-42333A38413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937587" y="1060706"/>
            <a:ext cx="4956524" cy="3720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466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interface Level</a:t>
            </a:r>
          </a:p>
        </p:txBody>
      </p:sp>
      <p:sp>
        <p:nvSpPr>
          <p:cNvPr id="3" name="Content Placeholder 2"/>
          <p:cNvSpPr>
            <a:spLocks noGrp="1"/>
          </p:cNvSpPr>
          <p:nvPr>
            <p:ph sz="half" idx="1"/>
          </p:nvPr>
        </p:nvSpPr>
        <p:spPr/>
        <p:txBody>
          <a:bodyPr/>
          <a:lstStyle/>
          <a:p>
            <a:r>
              <a:rPr lang="en-US" dirty="0"/>
              <a:t>Adware Malware [7]</a:t>
            </a:r>
          </a:p>
          <a:p>
            <a:r>
              <a:rPr lang="en-US" dirty="0"/>
              <a:t>Bonzi Buddy [6]</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Matthew Copeland</a:t>
            </a:r>
          </a:p>
        </p:txBody>
      </p:sp>
      <p:pic>
        <p:nvPicPr>
          <p:cNvPr id="1026" name="Picture 2">
            <a:extLst>
              <a:ext uri="{FF2B5EF4-FFF2-40B4-BE49-F238E27FC236}">
                <a16:creationId xmlns:a16="http://schemas.microsoft.com/office/drawing/2014/main" id="{3EBC6347-D136-7045-366C-8F0B0DF5AE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300" y="2133015"/>
            <a:ext cx="5334000"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961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 files level</a:t>
            </a:r>
          </a:p>
        </p:txBody>
      </p:sp>
      <p:sp>
        <p:nvSpPr>
          <p:cNvPr id="3" name="Content Placeholder 2"/>
          <p:cNvSpPr>
            <a:spLocks noGrp="1"/>
          </p:cNvSpPr>
          <p:nvPr>
            <p:ph sz="half" idx="1"/>
          </p:nvPr>
        </p:nvSpPr>
        <p:spPr/>
        <p:txBody>
          <a:bodyPr/>
          <a:lstStyle/>
          <a:p>
            <a:r>
              <a:rPr lang="en-US" dirty="0"/>
              <a:t>Three Step Process: Install, Encrypt, Payment [1]</a:t>
            </a:r>
          </a:p>
          <a:p>
            <a:r>
              <a:rPr lang="en-US" dirty="0"/>
              <a:t>WannaCry [8][9]</a:t>
            </a:r>
          </a:p>
          <a:p>
            <a:r>
              <a:rPr lang="en-US" dirty="0"/>
              <a:t>Colonial Pipeline [12]</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Matthew Copeland</a:t>
            </a:r>
          </a:p>
        </p:txBody>
      </p:sp>
      <p:pic>
        <p:nvPicPr>
          <p:cNvPr id="12" name="Picture 11">
            <a:extLst>
              <a:ext uri="{FF2B5EF4-FFF2-40B4-BE49-F238E27FC236}">
                <a16:creationId xmlns:a16="http://schemas.microsoft.com/office/drawing/2014/main" id="{6509C278-2CCC-DE5C-4ED6-85C41DC3C5A9}"/>
              </a:ext>
            </a:extLst>
          </p:cNvPr>
          <p:cNvPicPr>
            <a:picLocks noChangeAspect="1"/>
          </p:cNvPicPr>
          <p:nvPr/>
        </p:nvPicPr>
        <p:blipFill>
          <a:blip r:embed="rId3"/>
          <a:stretch>
            <a:fillRect/>
          </a:stretch>
        </p:blipFill>
        <p:spPr>
          <a:xfrm>
            <a:off x="4001109" y="760824"/>
            <a:ext cx="5040927" cy="3780696"/>
          </a:xfrm>
          <a:prstGeom prst="rect">
            <a:avLst/>
          </a:prstGeom>
        </p:spPr>
      </p:pic>
    </p:spTree>
    <p:extLst>
      <p:ext uri="{BB962C8B-B14F-4D97-AF65-F5344CB8AC3E}">
        <p14:creationId xmlns:p14="http://schemas.microsoft.com/office/powerpoint/2010/main" val="1838201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Boot Order level</a:t>
            </a:r>
          </a:p>
        </p:txBody>
      </p:sp>
      <p:sp>
        <p:nvSpPr>
          <p:cNvPr id="3" name="Content Placeholder 2"/>
          <p:cNvSpPr>
            <a:spLocks noGrp="1"/>
          </p:cNvSpPr>
          <p:nvPr>
            <p:ph sz="half" idx="1"/>
          </p:nvPr>
        </p:nvSpPr>
        <p:spPr/>
        <p:txBody>
          <a:bodyPr/>
          <a:lstStyle/>
          <a:p>
            <a:r>
              <a:rPr lang="en-US" dirty="0"/>
              <a:t>Kaspersky found </a:t>
            </a:r>
            <a:r>
              <a:rPr lang="en-US" dirty="0" err="1"/>
              <a:t>MoonBounce</a:t>
            </a:r>
            <a:r>
              <a:rPr lang="en-US" dirty="0"/>
              <a:t> on user's computers [2]</a:t>
            </a:r>
          </a:p>
          <a:p>
            <a:r>
              <a:rPr lang="en-US" dirty="0"/>
              <a:t>UEFI Malware</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Matthew Copeland</a:t>
            </a:r>
          </a:p>
        </p:txBody>
      </p:sp>
      <p:pic>
        <p:nvPicPr>
          <p:cNvPr id="9" name="Picture 8">
            <a:extLst>
              <a:ext uri="{FF2B5EF4-FFF2-40B4-BE49-F238E27FC236}">
                <a16:creationId xmlns:a16="http://schemas.microsoft.com/office/drawing/2014/main" id="{1F1F9805-6541-35C6-2E2B-8E3A5D27CA7F}"/>
              </a:ext>
            </a:extLst>
          </p:cNvPr>
          <p:cNvPicPr>
            <a:picLocks noChangeAspect="1"/>
          </p:cNvPicPr>
          <p:nvPr/>
        </p:nvPicPr>
        <p:blipFill>
          <a:blip r:embed="rId3"/>
          <a:stretch>
            <a:fillRect/>
          </a:stretch>
        </p:blipFill>
        <p:spPr>
          <a:xfrm>
            <a:off x="3461188" y="1697736"/>
            <a:ext cx="5565608" cy="3299460"/>
          </a:xfrm>
          <a:prstGeom prst="rect">
            <a:avLst/>
          </a:prstGeom>
        </p:spPr>
      </p:pic>
    </p:spTree>
    <p:extLst>
      <p:ext uri="{BB962C8B-B14F-4D97-AF65-F5344CB8AC3E}">
        <p14:creationId xmlns:p14="http://schemas.microsoft.com/office/powerpoint/2010/main" val="376222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Should we be worried?</a:t>
            </a:r>
          </a:p>
        </p:txBody>
      </p:sp>
      <p:sp>
        <p:nvSpPr>
          <p:cNvPr id="3" name="Content Placeholder 2"/>
          <p:cNvSpPr>
            <a:spLocks noGrp="1"/>
          </p:cNvSpPr>
          <p:nvPr>
            <p:ph sz="half" idx="1"/>
          </p:nvPr>
        </p:nvSpPr>
        <p:spPr/>
        <p:txBody>
          <a:bodyPr/>
          <a:lstStyle/>
          <a:p>
            <a:r>
              <a:rPr lang="en-US" dirty="0"/>
              <a:t>A Conditional Yes</a:t>
            </a:r>
          </a:p>
          <a:p>
            <a:r>
              <a:rPr lang="en-US" dirty="0"/>
              <a:t>Looking at the levels</a:t>
            </a:r>
          </a:p>
          <a:p>
            <a:r>
              <a:rPr lang="en-US" dirty="0"/>
              <a:t>A Daunting Task </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Matthew Copeland</a:t>
            </a:r>
            <a:endParaRPr lang="en-US" sz="1400" dirty="0">
              <a:solidFill>
                <a:schemeClr val="tx1"/>
              </a:solidFill>
              <a:latin typeface="+mj-lt"/>
            </a:endParaRPr>
          </a:p>
        </p:txBody>
      </p:sp>
    </p:spTree>
    <p:extLst>
      <p:ext uri="{BB962C8B-B14F-4D97-AF65-F5344CB8AC3E}">
        <p14:creationId xmlns:p14="http://schemas.microsoft.com/office/powerpoint/2010/main" val="4056100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178164" y="1076530"/>
            <a:ext cx="4393836" cy="3816096"/>
          </a:xfrm>
        </p:spPr>
        <p:txBody>
          <a:bodyPr lIns="91440">
            <a:noAutofit/>
          </a:bodyPr>
          <a:lstStyle/>
          <a:p>
            <a:pPr marL="0" indent="0">
              <a:buNone/>
            </a:pPr>
            <a:r>
              <a:rPr lang="en-US" sz="900" dirty="0"/>
              <a:t>[1] Ransomware 101. Cybersecurity &amp; Infrastructure Security Agency (NCCIC),  </a:t>
            </a:r>
            <a:r>
              <a:rPr lang="en-US" sz="900" dirty="0">
                <a:hlinkClick r:id="rId3"/>
              </a:rPr>
              <a:t>https://www.cisa.gov/stopransomware/ransomware-101</a:t>
            </a:r>
            <a:r>
              <a:rPr lang="en-US" sz="900" dirty="0"/>
              <a:t>  </a:t>
            </a:r>
          </a:p>
          <a:p>
            <a:pPr marL="0" indent="0">
              <a:buNone/>
            </a:pPr>
            <a:r>
              <a:rPr lang="en-US" sz="900" dirty="0"/>
              <a:t>[2] </a:t>
            </a:r>
            <a:r>
              <a:rPr lang="en-US" sz="900" dirty="0" err="1"/>
              <a:t>Lechtik</a:t>
            </a:r>
            <a:r>
              <a:rPr lang="en-US" sz="900" dirty="0"/>
              <a:t> Mark, </a:t>
            </a:r>
            <a:r>
              <a:rPr lang="en-US" sz="900" dirty="0" err="1"/>
              <a:t>Berdnikov</a:t>
            </a:r>
            <a:r>
              <a:rPr lang="en-US" sz="900" dirty="0"/>
              <a:t> </a:t>
            </a:r>
            <a:r>
              <a:rPr lang="en-US" sz="900" dirty="0" err="1"/>
              <a:t>Vasily,Legezo</a:t>
            </a:r>
            <a:r>
              <a:rPr lang="en-US" sz="900" dirty="0"/>
              <a:t> Denis, Borisov Ilya, </a:t>
            </a:r>
            <a:r>
              <a:rPr lang="en-US" sz="900" dirty="0" err="1"/>
              <a:t>MoonBounce</a:t>
            </a:r>
            <a:r>
              <a:rPr lang="en-US" sz="900" dirty="0"/>
              <a:t>: the dark side of UEFI firmware, </a:t>
            </a:r>
            <a:r>
              <a:rPr lang="en-US" sz="900" dirty="0" err="1"/>
              <a:t>Securelist</a:t>
            </a:r>
            <a:r>
              <a:rPr lang="en-US" sz="900" dirty="0"/>
              <a:t> 20 January 2022,  </a:t>
            </a:r>
            <a:r>
              <a:rPr lang="en-US" sz="900" dirty="0">
                <a:hlinkClick r:id="rId4"/>
              </a:rPr>
              <a:t>https://securelist.com/moonbounce-the-dark-side-of-uefi-firmware/105468/</a:t>
            </a:r>
            <a:r>
              <a:rPr lang="en-US" sz="900" dirty="0"/>
              <a:t> </a:t>
            </a:r>
          </a:p>
          <a:p>
            <a:pPr marL="0" indent="0">
              <a:buNone/>
            </a:pPr>
            <a:r>
              <a:rPr lang="en-US" sz="900" dirty="0"/>
              <a:t>[3] Kushner David, The Real Story of Stuxnet, IEEE, 26 February 2013, </a:t>
            </a:r>
            <a:r>
              <a:rPr lang="en-US" sz="900" dirty="0">
                <a:hlinkClick r:id="rId5"/>
              </a:rPr>
              <a:t>https://spectrum.ieee.org/the-real-story-of-stuxnet</a:t>
            </a:r>
            <a:r>
              <a:rPr lang="en-US" sz="900" dirty="0"/>
              <a:t> </a:t>
            </a:r>
          </a:p>
          <a:p>
            <a:pPr marL="0" indent="0">
              <a:buNone/>
            </a:pPr>
            <a:r>
              <a:rPr lang="en-US" sz="900" dirty="0"/>
              <a:t>[4] </a:t>
            </a:r>
            <a:r>
              <a:rPr lang="en-US" sz="900" dirty="0" err="1"/>
              <a:t>Ilevičius</a:t>
            </a:r>
            <a:r>
              <a:rPr lang="en-US" sz="900" dirty="0"/>
              <a:t> </a:t>
            </a:r>
            <a:r>
              <a:rPr lang="en-US" sz="900" dirty="0" err="1"/>
              <a:t>Paulius</a:t>
            </a:r>
            <a:r>
              <a:rPr lang="en-US" sz="900" dirty="0"/>
              <a:t>, Stuxnet Explained, </a:t>
            </a:r>
            <a:r>
              <a:rPr lang="en-US" sz="900" dirty="0" err="1"/>
              <a:t>NordVPN</a:t>
            </a:r>
            <a:r>
              <a:rPr lang="en-US" sz="900" dirty="0"/>
              <a:t>, 10 March 2022, </a:t>
            </a:r>
            <a:r>
              <a:rPr lang="en-US" sz="900" dirty="0">
                <a:hlinkClick r:id="rId6"/>
              </a:rPr>
              <a:t>https://nordvpn.com/blog/stuxnet-virus/</a:t>
            </a:r>
            <a:r>
              <a:rPr lang="en-US" sz="900" dirty="0"/>
              <a:t> </a:t>
            </a:r>
          </a:p>
          <a:p>
            <a:pPr marL="0" indent="0">
              <a:buNone/>
            </a:pPr>
            <a:r>
              <a:rPr lang="en-US" sz="900" dirty="0"/>
              <a:t>[5] Giles Martin, Triton is the world’s most murderous malware, MIT Technology Review, 5 March 2019, </a:t>
            </a:r>
            <a:r>
              <a:rPr lang="en-US" sz="900" dirty="0">
                <a:hlinkClick r:id="rId7"/>
              </a:rPr>
              <a:t>https://www.technologyreview.com/2019/03/05/103328/cybersecurity-critical-infrastructure-triton-malware/</a:t>
            </a:r>
            <a:endParaRPr lang="en-US" sz="900" dirty="0"/>
          </a:p>
          <a:p>
            <a:pPr marL="0" indent="0">
              <a:buNone/>
            </a:pPr>
            <a:r>
              <a:rPr lang="en-US" sz="900" dirty="0"/>
              <a:t>[6] Adware:Win32/</a:t>
            </a:r>
            <a:r>
              <a:rPr lang="en-US" sz="900" dirty="0" err="1"/>
              <a:t>BonziBUDDY</a:t>
            </a:r>
            <a:r>
              <a:rPr lang="en-US" sz="900" dirty="0"/>
              <a:t>, Microsoft Security Intelligence, 6 July 2008, </a:t>
            </a:r>
            <a:r>
              <a:rPr lang="en-US" sz="900" dirty="0">
                <a:hlinkClick r:id="rId8"/>
              </a:rPr>
              <a:t>https://www.microsoft.com/en-us/wdsi/threats/malware-encyclopedia-description?Name=Adware:Win32/BonziBUDDY</a:t>
            </a:r>
            <a:endParaRPr lang="en-US" sz="900" dirty="0"/>
          </a:p>
          <a:p>
            <a:pPr marL="0" indent="0">
              <a:buNone/>
            </a:pPr>
            <a:r>
              <a:rPr lang="en-US" sz="900" dirty="0"/>
              <a:t>[7]  Barrett Robertson, Five Major Categories of Spyware, Consumer Reports, 21 October 2002, </a:t>
            </a:r>
            <a:r>
              <a:rPr lang="en-US" sz="900" dirty="0">
                <a:hlinkClick r:id="rId9"/>
              </a:rPr>
              <a:t>https://web.archive.org/web/20060109153357/http://www.consumerwebwatch.org/dynamic/privacy-investigations-categories-spy.cfm</a:t>
            </a:r>
            <a:endParaRPr lang="en-US" sz="900" dirty="0"/>
          </a:p>
          <a:p>
            <a:pPr marL="0" indent="0">
              <a:buNone/>
            </a:pPr>
            <a:r>
              <a:rPr lang="en-US" sz="900" dirty="0"/>
              <a:t>[8] A timeline of the WannaCry cyberattack, ABC News, 15 May 2017, </a:t>
            </a:r>
            <a:r>
              <a:rPr lang="en-US" sz="900" dirty="0">
                <a:hlinkClick r:id="rId10"/>
              </a:rPr>
              <a:t>https://abcnews.go.com/US/timeline-wannacry-cyberattack/story?id=47416785</a:t>
            </a:r>
            <a:endParaRPr lang="en-US" sz="900" dirty="0"/>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17</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Matthew Copeland</a:t>
            </a:r>
            <a:endParaRPr lang="en-US" sz="1400" dirty="0">
              <a:solidFill>
                <a:schemeClr val="tx1"/>
              </a:solidFill>
              <a:latin typeface="+mj-lt"/>
            </a:endParaRPr>
          </a:p>
        </p:txBody>
      </p:sp>
      <p:sp>
        <p:nvSpPr>
          <p:cNvPr id="8" name="Content Placeholder 2">
            <a:extLst>
              <a:ext uri="{FF2B5EF4-FFF2-40B4-BE49-F238E27FC236}">
                <a16:creationId xmlns:a16="http://schemas.microsoft.com/office/drawing/2014/main" id="{55E21D08-5C98-2D69-15E9-53093CA3AF2B}"/>
              </a:ext>
            </a:extLst>
          </p:cNvPr>
          <p:cNvSpPr txBox="1">
            <a:spLocks/>
          </p:cNvSpPr>
          <p:nvPr/>
        </p:nvSpPr>
        <p:spPr>
          <a:xfrm>
            <a:off x="4632960" y="784684"/>
            <a:ext cx="4393836" cy="4107942"/>
          </a:xfrm>
          <a:prstGeom prst="rect">
            <a:avLst/>
          </a:prstGeom>
        </p:spPr>
        <p:txBody>
          <a:bodyPr vert="horz" lIns="91440" tIns="45718" rIns="91436" bIns="45718" rtlCol="0">
            <a:no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a:lstStyle>
          <a:p>
            <a:pPr marL="0" indent="0">
              <a:buNone/>
            </a:pPr>
            <a:r>
              <a:rPr lang="en-US" sz="900" dirty="0"/>
              <a:t>[9] What is WannaCry Ransomware, Kaspersky, </a:t>
            </a:r>
            <a:r>
              <a:rPr lang="en-US" sz="900" dirty="0">
                <a:hlinkClick r:id="rId11"/>
              </a:rPr>
              <a:t>https://usa.kaspersky.com/resource-center/threats/ransomware-wannacry</a:t>
            </a:r>
            <a:endParaRPr lang="en-US" sz="900" dirty="0"/>
          </a:p>
          <a:p>
            <a:pPr marL="0" indent="0">
              <a:buNone/>
            </a:pPr>
            <a:r>
              <a:rPr lang="en-US" sz="900" dirty="0"/>
              <a:t>[10] What is WannaCry?, NCCIC, May 2017 </a:t>
            </a:r>
            <a:r>
              <a:rPr lang="en-US" sz="900" dirty="0">
                <a:hlinkClick r:id="rId12"/>
              </a:rPr>
              <a:t>https://www.cisa.gov/sites/default/files/FactSheets/NCCIC%20ICS_FactSheet_WannaCry_Ransomware_S508C.pdf</a:t>
            </a:r>
            <a:endParaRPr lang="en-US" sz="900" dirty="0"/>
          </a:p>
          <a:p>
            <a:pPr marL="0" indent="0">
              <a:buNone/>
            </a:pPr>
            <a:r>
              <a:rPr lang="en-US" sz="900" dirty="0"/>
              <a:t>[11] Colonial Pipeline Cyber Incident, Office of Cybersecurity Energy Security and Emergency Response, </a:t>
            </a:r>
            <a:r>
              <a:rPr lang="en-US" sz="900" dirty="0">
                <a:hlinkClick r:id="rId13"/>
              </a:rPr>
              <a:t>https://www.energy.gov/ceser/colonial-pipeline-cyber-incident</a:t>
            </a:r>
            <a:endParaRPr lang="en-US" sz="900" dirty="0"/>
          </a:p>
          <a:p>
            <a:pPr marL="0" indent="0">
              <a:buNone/>
            </a:pPr>
            <a:r>
              <a:rPr lang="en-US" sz="900" dirty="0"/>
              <a:t>[12] </a:t>
            </a:r>
            <a:r>
              <a:rPr lang="en-US" sz="900" dirty="0" err="1"/>
              <a:t>Tsvetan</a:t>
            </a:r>
            <a:r>
              <a:rPr lang="en-US" sz="900" dirty="0"/>
              <a:t> Tsvetanov, Srishti </a:t>
            </a:r>
            <a:r>
              <a:rPr lang="en-US" sz="900" dirty="0" err="1"/>
              <a:t>Slaria</a:t>
            </a:r>
            <a:r>
              <a:rPr lang="en-US" sz="900" dirty="0"/>
              <a:t>, The effect of the Colonial Pipeline shutdown on gasoline prices, Economics Letters, Volume 209, 2021, 110122, ISSN 0165-1765, </a:t>
            </a:r>
            <a:r>
              <a:rPr lang="en-US" sz="900" dirty="0">
                <a:hlinkClick r:id="rId14"/>
              </a:rPr>
              <a:t>https://doi.org/10.1016/j.econlet.2021.110122</a:t>
            </a:r>
            <a:r>
              <a:rPr lang="en-US" sz="900" dirty="0"/>
              <a:t>.</a:t>
            </a:r>
          </a:p>
          <a:p>
            <a:pPr marL="0" indent="0">
              <a:buNone/>
            </a:pPr>
            <a:r>
              <a:rPr lang="en-US" sz="900" dirty="0"/>
              <a:t>[13] Sullivan Bob, ‘Security Alert’ Ad Lawsuit Settled, NBC News, 28 May 2003, </a:t>
            </a:r>
            <a:r>
              <a:rPr lang="en-US" sz="900" dirty="0">
                <a:hlinkClick r:id="rId15"/>
              </a:rPr>
              <a:t>https://www.nbcnews.com/id/wbna3078629</a:t>
            </a:r>
            <a:endParaRPr lang="en-US" sz="900" dirty="0"/>
          </a:p>
          <a:p>
            <a:pPr marL="0" indent="0">
              <a:buNone/>
            </a:pPr>
            <a:r>
              <a:rPr lang="en-US" sz="900" dirty="0"/>
              <a:t>[14] </a:t>
            </a:r>
            <a:r>
              <a:rPr lang="en-US" sz="900" dirty="0" err="1"/>
              <a:t>Treisman</a:t>
            </a:r>
            <a:r>
              <a:rPr lang="en-US" sz="900" dirty="0"/>
              <a:t> Rachel, Colonial Pipeline Restarts: There’s No Need to Panic-Buy Gas, NPR, 12 May 2021, </a:t>
            </a:r>
            <a:r>
              <a:rPr lang="en-US" sz="900" dirty="0">
                <a:hlinkClick r:id="rId16"/>
              </a:rPr>
              <a:t>https://www.npr.org/2021/05/12/996323371/colonial-pipeline-restarts-theres-no-need-to-panic-buy-gas-and-never-was</a:t>
            </a:r>
            <a:endParaRPr lang="en-US" sz="900" dirty="0"/>
          </a:p>
          <a:p>
            <a:pPr marL="0" indent="0">
              <a:buNone/>
            </a:pPr>
            <a:r>
              <a:rPr lang="en-US" sz="900" dirty="0"/>
              <a:t>[15] </a:t>
            </a:r>
            <a:r>
              <a:rPr lang="en-US" sz="900" dirty="0" err="1"/>
              <a:t>Kandwal</a:t>
            </a:r>
            <a:r>
              <a:rPr lang="en-US" sz="900" dirty="0"/>
              <a:t> Vaibhav, UEFI vs BIOS: What’s the Difference?, </a:t>
            </a:r>
            <a:r>
              <a:rPr lang="en-US" sz="900" dirty="0" err="1"/>
              <a:t>FreeCodeCamp</a:t>
            </a:r>
            <a:r>
              <a:rPr lang="en-US" sz="900" dirty="0"/>
              <a:t>, 10 August 2020, </a:t>
            </a:r>
            <a:r>
              <a:rPr lang="en-US" sz="900" dirty="0">
                <a:hlinkClick r:id="rId17"/>
              </a:rPr>
              <a:t>https://www.freecodecamp.org/news/uefi-vs-bios/</a:t>
            </a:r>
            <a:r>
              <a:rPr lang="en-US" sz="900" dirty="0"/>
              <a:t> </a:t>
            </a:r>
          </a:p>
          <a:p>
            <a:pPr marL="0" indent="0">
              <a:buNone/>
            </a:pPr>
            <a:r>
              <a:rPr lang="en-US" sz="900" dirty="0"/>
              <a:t>[16] Jovanovic Bojan, A Not-So-Common Cold: Malware Statistics in 2023, </a:t>
            </a:r>
            <a:r>
              <a:rPr lang="en-US" sz="900" dirty="0" err="1"/>
              <a:t>DataProt</a:t>
            </a:r>
            <a:r>
              <a:rPr lang="en-US" sz="900" dirty="0"/>
              <a:t>, 14 July 2023, </a:t>
            </a:r>
            <a:r>
              <a:rPr lang="en-US" sz="900" dirty="0">
                <a:hlinkClick r:id="rId18"/>
              </a:rPr>
              <a:t>https://dataprot.net/statistics/malware-statistics/</a:t>
            </a:r>
            <a:endParaRPr lang="en-US" sz="900" dirty="0"/>
          </a:p>
          <a:p>
            <a:pPr marL="0" indent="0">
              <a:buNone/>
            </a:pPr>
            <a:r>
              <a:rPr lang="en-US" sz="900" dirty="0"/>
              <a:t>[17] Upstream Systems, Trick or treating Android Emoji keyboard app makes millions of unauthorized purchases, 31 October 2019, </a:t>
            </a:r>
            <a:r>
              <a:rPr lang="en-US" sz="900" dirty="0">
                <a:hlinkClick r:id="rId19"/>
              </a:rPr>
              <a:t>https://www.upstreamsystems.com/press/press-releases/trick-or-treating-android-emoji-keyboard-app-makes-millions-of-unauthorized-purchases/</a:t>
            </a:r>
            <a:r>
              <a:rPr lang="en-US" sz="900" dirty="0"/>
              <a:t> </a:t>
            </a:r>
          </a:p>
        </p:txBody>
      </p:sp>
    </p:spTree>
    <p:extLst>
      <p:ext uri="{BB962C8B-B14F-4D97-AF65-F5344CB8AC3E}">
        <p14:creationId xmlns:p14="http://schemas.microsoft.com/office/powerpoint/2010/main" val="3014820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a:xfrm>
            <a:off x="914400" y="1629383"/>
            <a:ext cx="7315200" cy="1494448"/>
          </a:xfrm>
        </p:spPr>
        <p:txBody>
          <a:bodyPr/>
          <a:lstStyle/>
          <a:p>
            <a:r>
              <a:rPr lang="en-US" dirty="0"/>
              <a:t>The Urgent Need for Digital Vigilance in the Age of AI-Driven Surveillance and Espionage</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a:xfrm>
            <a:off x="914400" y="3210533"/>
            <a:ext cx="7315200" cy="762000"/>
          </a:xfrm>
        </p:spPr>
        <p:txBody>
          <a:bodyPr/>
          <a:lstStyle/>
          <a:p>
            <a:r>
              <a:rPr lang="en-US" dirty="0"/>
              <a:t>Adam Kalayjian</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2023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63274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AI’S GROWING ROLE IN MALICIOUS ACTIVITIES</a:t>
            </a:r>
          </a:p>
        </p:txBody>
      </p:sp>
      <p:sp>
        <p:nvSpPr>
          <p:cNvPr id="3" name="Content Placeholder 2"/>
          <p:cNvSpPr>
            <a:spLocks noGrp="1"/>
          </p:cNvSpPr>
          <p:nvPr>
            <p:ph sz="half" idx="1"/>
          </p:nvPr>
        </p:nvSpPr>
        <p:spPr/>
        <p:txBody>
          <a:bodyPr/>
          <a:lstStyle/>
          <a:p>
            <a:r>
              <a:rPr lang="en-US" dirty="0"/>
              <a:t>Threat actors are interested in information operation usage [1]</a:t>
            </a:r>
          </a:p>
          <a:p>
            <a:r>
              <a:rPr lang="en-US" dirty="0"/>
              <a:t>Allows efficient scaling of activity beyond actor’s usual means [2]</a:t>
            </a:r>
          </a:p>
          <a:p>
            <a:r>
              <a:rPr lang="en-US" dirty="0"/>
              <a:t>Additional uses for social engineering and finding contacts</a:t>
            </a:r>
          </a:p>
          <a:p>
            <a:endParaRPr lang="en-US" dirty="0"/>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Adam Kalayjian</a:t>
            </a:r>
          </a:p>
        </p:txBody>
      </p:sp>
      <p:sp>
        <p:nvSpPr>
          <p:cNvPr id="9" name="Content Placeholder 8">
            <a:extLst>
              <a:ext uri="{FF2B5EF4-FFF2-40B4-BE49-F238E27FC236}">
                <a16:creationId xmlns:a16="http://schemas.microsoft.com/office/drawing/2014/main" id="{05A67BF9-4341-09FB-465A-79CCA3A960C3}"/>
              </a:ext>
            </a:extLst>
          </p:cNvPr>
          <p:cNvSpPr>
            <a:spLocks noGrp="1"/>
          </p:cNvSpPr>
          <p:nvPr>
            <p:ph sz="half" idx="2"/>
          </p:nvPr>
        </p:nvSpPr>
        <p:spPr>
          <a:xfrm>
            <a:off x="4572000" y="3564557"/>
            <a:ext cx="4309352" cy="857811"/>
          </a:xfrm>
        </p:spPr>
        <p:txBody>
          <a:bodyPr/>
          <a:lstStyle/>
          <a:p>
            <a:r>
              <a:rPr lang="en-US" dirty="0"/>
              <a:t>A cybersecurity firm depicts the current AI toolkit for information operations [1]</a:t>
            </a:r>
          </a:p>
        </p:txBody>
      </p:sp>
      <p:pic>
        <p:nvPicPr>
          <p:cNvPr id="10" name="Picture 9">
            <a:extLst>
              <a:ext uri="{FF2B5EF4-FFF2-40B4-BE49-F238E27FC236}">
                <a16:creationId xmlns:a16="http://schemas.microsoft.com/office/drawing/2014/main" id="{1D7391FB-421F-AF84-292A-3C964222F65A}"/>
              </a:ext>
            </a:extLst>
          </p:cNvPr>
          <p:cNvPicPr>
            <a:picLocks noChangeAspect="1"/>
          </p:cNvPicPr>
          <p:nvPr/>
        </p:nvPicPr>
        <p:blipFill>
          <a:blip r:embed="rId3"/>
          <a:stretch>
            <a:fillRect/>
          </a:stretch>
        </p:blipFill>
        <p:spPr>
          <a:xfrm>
            <a:off x="4522227" y="1361743"/>
            <a:ext cx="4309353" cy="2073148"/>
          </a:xfrm>
          <a:prstGeom prst="rect">
            <a:avLst/>
          </a:prstGeom>
        </p:spPr>
      </p:pic>
    </p:spTree>
    <p:extLst>
      <p:ext uri="{BB962C8B-B14F-4D97-AF65-F5344CB8AC3E}">
        <p14:creationId xmlns:p14="http://schemas.microsoft.com/office/powerpoint/2010/main" val="2075725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A4C08A3-2E22-BC41-B6CE-060FE9056722}"/>
              </a:ext>
            </a:extLst>
          </p:cNvPr>
          <p:cNvSpPr>
            <a:spLocks noGrp="1"/>
          </p:cNvSpPr>
          <p:nvPr>
            <p:ph type="ftr" sz="quarter" idx="11"/>
          </p:nvPr>
        </p:nvSpPr>
        <p:spPr/>
        <p:txBody>
          <a:bodyPr/>
          <a:lstStyle/>
          <a:p>
            <a:r>
              <a:rPr lang="sk-SK"/>
              <a:t>© 2023 Keith A. Pray</a:t>
            </a:r>
            <a:endParaRPr lang="en-US"/>
          </a:p>
        </p:txBody>
      </p:sp>
      <p:sp>
        <p:nvSpPr>
          <p:cNvPr id="5" name="Slide Number Placeholder 4">
            <a:extLst>
              <a:ext uri="{FF2B5EF4-FFF2-40B4-BE49-F238E27FC236}">
                <a16:creationId xmlns:a16="http://schemas.microsoft.com/office/drawing/2014/main" id="{A027194A-2C8C-B24C-8508-6E2F814C4AA5}"/>
              </a:ext>
            </a:extLst>
          </p:cNvPr>
          <p:cNvSpPr>
            <a:spLocks noGrp="1"/>
          </p:cNvSpPr>
          <p:nvPr>
            <p:ph type="sldNum" sz="quarter" idx="12"/>
          </p:nvPr>
        </p:nvSpPr>
        <p:spPr/>
        <p:txBody>
          <a:bodyPr/>
          <a:lstStyle/>
          <a:p>
            <a:fld id="{A2A17EAB-8B51-5C40-8776-6683E51FA7A0}" type="slidenum">
              <a:rPr lang="en-US" smtClean="0"/>
              <a:t>2</a:t>
            </a:fld>
            <a:endParaRPr lang="en-US"/>
          </a:p>
        </p:txBody>
      </p:sp>
      <p:pic>
        <p:nvPicPr>
          <p:cNvPr id="6" name="Picture 5">
            <a:extLst>
              <a:ext uri="{FF2B5EF4-FFF2-40B4-BE49-F238E27FC236}">
                <a16:creationId xmlns:a16="http://schemas.microsoft.com/office/drawing/2014/main" id="{F264E5C5-0925-B24B-ADAD-72E709EE4448}"/>
              </a:ext>
            </a:extLst>
          </p:cNvPr>
          <p:cNvPicPr>
            <a:picLocks noChangeAspect="1"/>
          </p:cNvPicPr>
          <p:nvPr/>
        </p:nvPicPr>
        <p:blipFill>
          <a:blip r:embed="rId3"/>
          <a:stretch>
            <a:fillRect/>
          </a:stretch>
        </p:blipFill>
        <p:spPr>
          <a:xfrm>
            <a:off x="1519506" y="320934"/>
            <a:ext cx="6104988" cy="5370739"/>
          </a:xfrm>
          <a:prstGeom prst="rect">
            <a:avLst/>
          </a:prstGeom>
        </p:spPr>
      </p:pic>
      <p:sp>
        <p:nvSpPr>
          <p:cNvPr id="7" name="TextBox 6">
            <a:extLst>
              <a:ext uri="{FF2B5EF4-FFF2-40B4-BE49-F238E27FC236}">
                <a16:creationId xmlns:a16="http://schemas.microsoft.com/office/drawing/2014/main" id="{B4F6EF76-1FC3-DE41-8ABB-F47A1D085C3B}"/>
              </a:ext>
            </a:extLst>
          </p:cNvPr>
          <p:cNvSpPr txBox="1"/>
          <p:nvPr/>
        </p:nvSpPr>
        <p:spPr>
          <a:xfrm rot="16200000">
            <a:off x="5301196" y="2644233"/>
            <a:ext cx="4863581" cy="216982"/>
          </a:xfrm>
          <a:prstGeom prst="rect">
            <a:avLst/>
          </a:prstGeom>
          <a:noFill/>
        </p:spPr>
        <p:txBody>
          <a:bodyPr wrap="square" rtlCol="0">
            <a:spAutoFit/>
          </a:bodyPr>
          <a:lstStyle/>
          <a:p>
            <a:pPr>
              <a:lnSpc>
                <a:spcPct val="90000"/>
              </a:lnSpc>
            </a:pPr>
            <a:r>
              <a:rPr lang="en-US" sz="900" dirty="0"/>
              <a:t>https://cointelegraph.com/storage/uploads/view/5e8f6e0d3a029807dfe181dc3d160cf0.png</a:t>
            </a:r>
          </a:p>
        </p:txBody>
      </p:sp>
    </p:spTree>
    <p:extLst>
      <p:ext uri="{BB962C8B-B14F-4D97-AF65-F5344CB8AC3E}">
        <p14:creationId xmlns:p14="http://schemas.microsoft.com/office/powerpoint/2010/main" val="441977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Data/ai revolution in intelligence	</a:t>
            </a:r>
          </a:p>
        </p:txBody>
      </p:sp>
      <p:sp>
        <p:nvSpPr>
          <p:cNvPr id="3" name="Content Placeholder 2"/>
          <p:cNvSpPr>
            <a:spLocks noGrp="1"/>
          </p:cNvSpPr>
          <p:nvPr>
            <p:ph sz="half" idx="1"/>
          </p:nvPr>
        </p:nvSpPr>
        <p:spPr/>
        <p:txBody>
          <a:bodyPr/>
          <a:lstStyle/>
          <a:p>
            <a:r>
              <a:rPr lang="en-US" dirty="0"/>
              <a:t>More threats: Rise of online actors eroding traditional security [2]</a:t>
            </a:r>
          </a:p>
          <a:p>
            <a:r>
              <a:rPr lang="en-US" dirty="0"/>
              <a:t>More data: Doubling every 24 months, overwhelming intelligence agencies [2] [3]</a:t>
            </a:r>
          </a:p>
          <a:p>
            <a:r>
              <a:rPr lang="en-US" dirty="0"/>
              <a:t>More speed: Decision-making now happens in minutes, not days [2]</a:t>
            </a:r>
          </a:p>
        </p:txBody>
      </p:sp>
      <p:sp>
        <p:nvSpPr>
          <p:cNvPr id="4" name="Content Placeholder 3"/>
          <p:cNvSpPr>
            <a:spLocks noGrp="1"/>
          </p:cNvSpPr>
          <p:nvPr>
            <p:ph sz="half" idx="2"/>
          </p:nvPr>
        </p:nvSpPr>
        <p:spPr>
          <a:xfrm>
            <a:off x="4724400" y="3920681"/>
            <a:ext cx="3733800" cy="784669"/>
          </a:xfrm>
          <a:ln>
            <a:solidFill>
              <a:schemeClr val="bg1"/>
            </a:solidFill>
          </a:ln>
        </p:spPr>
        <p:txBody>
          <a:bodyPr anchor="ctr"/>
          <a:lstStyle/>
          <a:p>
            <a:pPr marL="0" indent="0">
              <a:buNone/>
            </a:pPr>
            <a:r>
              <a:rPr lang="en-US" dirty="0"/>
              <a:t>Total volume of data created &amp; consumed worldwide [3]</a:t>
            </a:r>
          </a:p>
        </p:txBody>
      </p:sp>
      <p:sp>
        <p:nvSpPr>
          <p:cNvPr id="5" name="Footer Placeholder 4"/>
          <p:cNvSpPr>
            <a:spLocks noGrp="1"/>
          </p:cNvSpPr>
          <p:nvPr>
            <p:ph type="ftr" sz="quarter" idx="11"/>
          </p:nvPr>
        </p:nvSpPr>
        <p:spPr/>
        <p:txBody>
          <a:bodyPr/>
          <a:lstStyle/>
          <a:p>
            <a:r>
              <a:rPr lang="sk-SK" dirty="0"/>
              <a:t>© 2023 </a:t>
            </a:r>
            <a:r>
              <a:rPr lang="sk-SK" dirty="0" err="1"/>
              <a:t>Keith</a:t>
            </a:r>
            <a:r>
              <a:rPr lang="sk-SK" dirty="0"/>
              <a:t> A. </a:t>
            </a:r>
            <a:r>
              <a:rPr lang="sk-SK" dirty="0" err="1"/>
              <a:t>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Adam Kalayjian</a:t>
            </a:r>
          </a:p>
        </p:txBody>
      </p:sp>
      <p:pic>
        <p:nvPicPr>
          <p:cNvPr id="9" name="Picture 8" descr="A graph with numbers and a bar&#10;&#10;Description automatically generated">
            <a:extLst>
              <a:ext uri="{FF2B5EF4-FFF2-40B4-BE49-F238E27FC236}">
                <a16:creationId xmlns:a16="http://schemas.microsoft.com/office/drawing/2014/main" id="{34460EDB-78B0-3311-431B-11126C264753}"/>
              </a:ext>
            </a:extLst>
          </p:cNvPr>
          <p:cNvPicPr>
            <a:picLocks noChangeAspect="1"/>
          </p:cNvPicPr>
          <p:nvPr/>
        </p:nvPicPr>
        <p:blipFill>
          <a:blip r:embed="rId3"/>
          <a:stretch>
            <a:fillRect/>
          </a:stretch>
        </p:blipFill>
        <p:spPr>
          <a:xfrm>
            <a:off x="4456919" y="1222818"/>
            <a:ext cx="4272119" cy="2697864"/>
          </a:xfrm>
          <a:prstGeom prst="rect">
            <a:avLst/>
          </a:prstGeom>
        </p:spPr>
      </p:pic>
    </p:spTree>
    <p:extLst>
      <p:ext uri="{BB962C8B-B14F-4D97-AF65-F5344CB8AC3E}">
        <p14:creationId xmlns:p14="http://schemas.microsoft.com/office/powerpoint/2010/main" val="3027416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Double-Edged Sword of Data Abundance</a:t>
            </a:r>
          </a:p>
        </p:txBody>
      </p:sp>
      <p:sp>
        <p:nvSpPr>
          <p:cNvPr id="3" name="Content Placeholder 2"/>
          <p:cNvSpPr>
            <a:spLocks noGrp="1"/>
          </p:cNvSpPr>
          <p:nvPr>
            <p:ph sz="half" idx="1"/>
          </p:nvPr>
        </p:nvSpPr>
        <p:spPr/>
        <p:txBody>
          <a:bodyPr/>
          <a:lstStyle/>
          <a:p>
            <a:r>
              <a:rPr lang="en-US" dirty="0"/>
              <a:t>Usage of social media to automatically target security officials [6]</a:t>
            </a:r>
          </a:p>
          <a:p>
            <a:r>
              <a:rPr lang="en-US" dirty="0"/>
              <a:t>ML tools tested to automatically phish users based on public information [4]</a:t>
            </a:r>
          </a:p>
          <a:p>
            <a:r>
              <a:rPr lang="en-US" dirty="0"/>
              <a:t>LLMs without restrictions generate personal attack content (email, text, etc.) [5]</a:t>
            </a:r>
          </a:p>
        </p:txBody>
      </p:sp>
      <p:sp>
        <p:nvSpPr>
          <p:cNvPr id="5" name="Footer Placeholder 4"/>
          <p:cNvSpPr>
            <a:spLocks noGrp="1"/>
          </p:cNvSpPr>
          <p:nvPr>
            <p:ph type="ftr" sz="quarter" idx="11"/>
          </p:nvPr>
        </p:nvSpPr>
        <p:spPr/>
        <p:txBody>
          <a:bodyPr/>
          <a:lstStyle/>
          <a:p>
            <a:r>
              <a:rPr lang="sk-SK" dirty="0"/>
              <a:t>© 2023 </a:t>
            </a:r>
            <a:r>
              <a:rPr lang="sk-SK" dirty="0" err="1"/>
              <a:t>Keith</a:t>
            </a:r>
            <a:r>
              <a:rPr lang="sk-SK" dirty="0"/>
              <a:t> A. </a:t>
            </a:r>
            <a:r>
              <a:rPr lang="sk-SK" dirty="0" err="1"/>
              <a:t>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Adam Kalayjian</a:t>
            </a:r>
          </a:p>
        </p:txBody>
      </p:sp>
      <p:pic>
        <p:nvPicPr>
          <p:cNvPr id="10" name="Picture 9">
            <a:extLst>
              <a:ext uri="{FF2B5EF4-FFF2-40B4-BE49-F238E27FC236}">
                <a16:creationId xmlns:a16="http://schemas.microsoft.com/office/drawing/2014/main" id="{3590C5BF-880D-7FAC-DB4F-91C64D2D0439}"/>
              </a:ext>
            </a:extLst>
          </p:cNvPr>
          <p:cNvPicPr>
            <a:picLocks noChangeAspect="1"/>
          </p:cNvPicPr>
          <p:nvPr/>
        </p:nvPicPr>
        <p:blipFill rotWithShape="1">
          <a:blip r:embed="rId3"/>
          <a:srcRect b="31305"/>
          <a:stretch/>
        </p:blipFill>
        <p:spPr>
          <a:xfrm>
            <a:off x="37508" y="-3460823"/>
            <a:ext cx="8794072" cy="2530040"/>
          </a:xfrm>
          <a:prstGeom prst="rect">
            <a:avLst/>
          </a:prstGeom>
        </p:spPr>
      </p:pic>
    </p:spTree>
    <p:extLst>
      <p:ext uri="{BB962C8B-B14F-4D97-AF65-F5344CB8AC3E}">
        <p14:creationId xmlns:p14="http://schemas.microsoft.com/office/powerpoint/2010/main" val="32094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Double-Edged Sword of Data Abundance Cont.</a:t>
            </a:r>
          </a:p>
        </p:txBody>
      </p:sp>
      <p:sp>
        <p:nvSpPr>
          <p:cNvPr id="4" name="Content Placeholder 3"/>
          <p:cNvSpPr>
            <a:spLocks noGrp="1"/>
          </p:cNvSpPr>
          <p:nvPr>
            <p:ph sz="half" idx="2"/>
          </p:nvPr>
        </p:nvSpPr>
        <p:spPr>
          <a:xfrm>
            <a:off x="685800" y="3732247"/>
            <a:ext cx="7772400" cy="784669"/>
          </a:xfrm>
          <a:ln>
            <a:solidFill>
              <a:schemeClr val="bg1"/>
            </a:solidFill>
          </a:ln>
        </p:spPr>
        <p:txBody>
          <a:bodyPr anchor="ctr"/>
          <a:lstStyle/>
          <a:p>
            <a:pPr marL="0" indent="0">
              <a:buNone/>
            </a:pPr>
            <a:r>
              <a:rPr lang="en-US" dirty="0" err="1"/>
              <a:t>WormGPT</a:t>
            </a:r>
            <a:r>
              <a:rPr lang="en-US" dirty="0"/>
              <a:t> example usage by cybersecurity firm  [5]</a:t>
            </a:r>
          </a:p>
        </p:txBody>
      </p:sp>
      <p:sp>
        <p:nvSpPr>
          <p:cNvPr id="5" name="Footer Placeholder 4"/>
          <p:cNvSpPr>
            <a:spLocks noGrp="1"/>
          </p:cNvSpPr>
          <p:nvPr>
            <p:ph type="ftr" sz="quarter" idx="11"/>
          </p:nvPr>
        </p:nvSpPr>
        <p:spPr/>
        <p:txBody>
          <a:bodyPr/>
          <a:lstStyle/>
          <a:p>
            <a:r>
              <a:rPr lang="sk-SK" dirty="0"/>
              <a:t>© 2023 </a:t>
            </a:r>
            <a:r>
              <a:rPr lang="sk-SK" dirty="0" err="1"/>
              <a:t>Keith</a:t>
            </a:r>
            <a:r>
              <a:rPr lang="sk-SK" dirty="0"/>
              <a:t> A. </a:t>
            </a:r>
            <a:r>
              <a:rPr lang="sk-SK" dirty="0" err="1"/>
              <a:t>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Adam Kalayjian</a:t>
            </a:r>
          </a:p>
        </p:txBody>
      </p:sp>
      <p:pic>
        <p:nvPicPr>
          <p:cNvPr id="10" name="Picture 9">
            <a:extLst>
              <a:ext uri="{FF2B5EF4-FFF2-40B4-BE49-F238E27FC236}">
                <a16:creationId xmlns:a16="http://schemas.microsoft.com/office/drawing/2014/main" id="{3590C5BF-880D-7FAC-DB4F-91C64D2D0439}"/>
              </a:ext>
            </a:extLst>
          </p:cNvPr>
          <p:cNvPicPr>
            <a:picLocks noChangeAspect="1"/>
          </p:cNvPicPr>
          <p:nvPr/>
        </p:nvPicPr>
        <p:blipFill rotWithShape="1">
          <a:blip r:embed="rId3"/>
          <a:srcRect b="31305"/>
          <a:stretch/>
        </p:blipFill>
        <p:spPr>
          <a:xfrm>
            <a:off x="174964" y="1333495"/>
            <a:ext cx="8794072" cy="2530040"/>
          </a:xfrm>
          <a:prstGeom prst="rect">
            <a:avLst/>
          </a:prstGeom>
        </p:spPr>
      </p:pic>
    </p:spTree>
    <p:extLst>
      <p:ext uri="{BB962C8B-B14F-4D97-AF65-F5344CB8AC3E}">
        <p14:creationId xmlns:p14="http://schemas.microsoft.com/office/powerpoint/2010/main" val="2443380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personal stakes of ai surveillance</a:t>
            </a:r>
          </a:p>
        </p:txBody>
      </p:sp>
      <p:sp>
        <p:nvSpPr>
          <p:cNvPr id="3" name="Content Placeholder 2"/>
          <p:cNvSpPr>
            <a:spLocks noGrp="1"/>
          </p:cNvSpPr>
          <p:nvPr>
            <p:ph sz="half" idx="1"/>
          </p:nvPr>
        </p:nvSpPr>
        <p:spPr/>
        <p:txBody>
          <a:bodyPr/>
          <a:lstStyle/>
          <a:p>
            <a:r>
              <a:rPr lang="en-US" dirty="0"/>
              <a:t>Value of cumulative online footprint increased due to aggregation techniques </a:t>
            </a:r>
          </a:p>
          <a:p>
            <a:r>
              <a:rPr lang="en-US" dirty="0"/>
              <a:t>“Low value” data shared online can be gathered at a higher rate</a:t>
            </a:r>
          </a:p>
          <a:p>
            <a:r>
              <a:rPr lang="en-US" dirty="0"/>
              <a:t>Democratizes aggregation of online profile and personal attack [2, 7]</a:t>
            </a:r>
          </a:p>
        </p:txBody>
      </p:sp>
      <p:sp>
        <p:nvSpPr>
          <p:cNvPr id="5" name="Footer Placeholder 4"/>
          <p:cNvSpPr>
            <a:spLocks noGrp="1"/>
          </p:cNvSpPr>
          <p:nvPr>
            <p:ph type="ftr" sz="quarter" idx="11"/>
          </p:nvPr>
        </p:nvSpPr>
        <p:spPr/>
        <p:txBody>
          <a:bodyPr/>
          <a:lstStyle/>
          <a:p>
            <a:r>
              <a:rPr lang="sk-SK" dirty="0"/>
              <a:t>© 2023 </a:t>
            </a:r>
            <a:r>
              <a:rPr lang="sk-SK" dirty="0" err="1"/>
              <a:t>Keith</a:t>
            </a:r>
            <a:r>
              <a:rPr lang="sk-SK" dirty="0"/>
              <a:t> A. </a:t>
            </a:r>
            <a:r>
              <a:rPr lang="sk-SK" dirty="0" err="1"/>
              <a:t>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Adam Kalayjian</a:t>
            </a:r>
          </a:p>
        </p:txBody>
      </p:sp>
    </p:spTree>
    <p:extLst>
      <p:ext uri="{BB962C8B-B14F-4D97-AF65-F5344CB8AC3E}">
        <p14:creationId xmlns:p14="http://schemas.microsoft.com/office/powerpoint/2010/main" val="549795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91714-E255-CD53-901A-09B23D6667EF}"/>
              </a:ext>
            </a:extLst>
          </p:cNvPr>
          <p:cNvSpPr>
            <a:spLocks noGrp="1"/>
          </p:cNvSpPr>
          <p:nvPr>
            <p:ph type="title"/>
          </p:nvPr>
        </p:nvSpPr>
        <p:spPr>
          <a:xfrm>
            <a:off x="685800" y="361950"/>
            <a:ext cx="6988629" cy="914400"/>
          </a:xfrm>
        </p:spPr>
        <p:txBody>
          <a:bodyPr/>
          <a:lstStyle/>
          <a:p>
            <a:r>
              <a:rPr lang="en-US" dirty="0"/>
              <a:t>Act now: The need for individual digital vigilance</a:t>
            </a:r>
          </a:p>
        </p:txBody>
      </p:sp>
      <p:sp>
        <p:nvSpPr>
          <p:cNvPr id="3" name="Content Placeholder 2">
            <a:extLst>
              <a:ext uri="{FF2B5EF4-FFF2-40B4-BE49-F238E27FC236}">
                <a16:creationId xmlns:a16="http://schemas.microsoft.com/office/drawing/2014/main" id="{AE297769-034D-9643-3E43-4DB1D4680333}"/>
              </a:ext>
            </a:extLst>
          </p:cNvPr>
          <p:cNvSpPr>
            <a:spLocks noGrp="1"/>
          </p:cNvSpPr>
          <p:nvPr>
            <p:ph sz="half" idx="1"/>
          </p:nvPr>
        </p:nvSpPr>
        <p:spPr>
          <a:xfrm>
            <a:off x="685799" y="1352551"/>
            <a:ext cx="5562599" cy="3352800"/>
          </a:xfrm>
        </p:spPr>
        <p:txBody>
          <a:bodyPr/>
          <a:lstStyle/>
          <a:p>
            <a:r>
              <a:rPr lang="en-US" dirty="0"/>
              <a:t>It is more crucial than ever to acknowledge the complete digital profile available to bad actors</a:t>
            </a:r>
          </a:p>
          <a:p>
            <a:r>
              <a:rPr lang="en-US" dirty="0"/>
              <a:t>Understand the democratization of technologies that enable a greater scope of harm</a:t>
            </a:r>
          </a:p>
          <a:p>
            <a:r>
              <a:rPr lang="en-US" dirty="0"/>
              <a:t>Personal responsibility: Be cognizant of your data, no matter how “valuable” it might be [1]</a:t>
            </a:r>
          </a:p>
          <a:p>
            <a:endParaRPr lang="en-US" dirty="0"/>
          </a:p>
        </p:txBody>
      </p:sp>
      <p:sp>
        <p:nvSpPr>
          <p:cNvPr id="5" name="Footer Placeholder 4">
            <a:extLst>
              <a:ext uri="{FF2B5EF4-FFF2-40B4-BE49-F238E27FC236}">
                <a16:creationId xmlns:a16="http://schemas.microsoft.com/office/drawing/2014/main" id="{31C176C2-1A6C-32D2-7A81-945A92E9E718}"/>
              </a:ext>
            </a:extLst>
          </p:cNvPr>
          <p:cNvSpPr>
            <a:spLocks noGrp="1"/>
          </p:cNvSpPr>
          <p:nvPr>
            <p:ph type="ftr" sz="quarter" idx="11"/>
          </p:nvPr>
        </p:nvSpPr>
        <p:spPr/>
        <p:txBody>
          <a:bodyPr/>
          <a:lstStyle/>
          <a:p>
            <a:r>
              <a:rPr lang="sk-SK"/>
              <a:t>© 2023 Keith A. Pray</a:t>
            </a:r>
            <a:endParaRPr lang="en-US"/>
          </a:p>
        </p:txBody>
      </p:sp>
      <p:sp>
        <p:nvSpPr>
          <p:cNvPr id="6" name="Slide Number Placeholder 5">
            <a:extLst>
              <a:ext uri="{FF2B5EF4-FFF2-40B4-BE49-F238E27FC236}">
                <a16:creationId xmlns:a16="http://schemas.microsoft.com/office/drawing/2014/main" id="{F1F938B3-1BF7-1FF7-1FE4-E3355A962E2A}"/>
              </a:ext>
            </a:extLst>
          </p:cNvPr>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a:extLst>
              <a:ext uri="{FF2B5EF4-FFF2-40B4-BE49-F238E27FC236}">
                <a16:creationId xmlns:a16="http://schemas.microsoft.com/office/drawing/2014/main" id="{713EF6AB-C48C-97B6-1D93-0EC175F66ABD}"/>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Adam Kalayjian</a:t>
            </a:r>
          </a:p>
        </p:txBody>
      </p:sp>
    </p:spTree>
    <p:extLst>
      <p:ext uri="{BB962C8B-B14F-4D97-AF65-F5344CB8AC3E}">
        <p14:creationId xmlns:p14="http://schemas.microsoft.com/office/powerpoint/2010/main" val="3632455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55000" lnSpcReduction="20000"/>
          </a:bodyPr>
          <a:lstStyle/>
          <a:p>
            <a:pPr marL="0" indent="0">
              <a:buNone/>
            </a:pPr>
            <a:r>
              <a:rPr lang="en-US" dirty="0"/>
              <a:t>[1] </a:t>
            </a:r>
            <a:r>
              <a:rPr lang="en-US" dirty="0">
                <a:effectLst/>
              </a:rPr>
              <a:t>Mandiant. “Threat Actors Are Interested in Generative AI, but Use Remains Limited.” </a:t>
            </a:r>
            <a:r>
              <a:rPr lang="en-US" i="1" dirty="0">
                <a:effectLst/>
              </a:rPr>
              <a:t>Mandiant</a:t>
            </a:r>
            <a:r>
              <a:rPr lang="en-US" dirty="0">
                <a:effectLst/>
              </a:rPr>
              <a:t>, </a:t>
            </a:r>
            <a:r>
              <a:rPr lang="en-US" dirty="0" err="1">
                <a:effectLst/>
              </a:rPr>
              <a:t>www.mandiant.com</a:t>
            </a:r>
            <a:r>
              <a:rPr lang="en-US" dirty="0">
                <a:effectLst/>
              </a:rPr>
              <a:t>/resources/blog/threat-actors-generative-ai-limited. Accessed 15 Sept. 2023. </a:t>
            </a:r>
            <a:endParaRPr lang="en-US" dirty="0"/>
          </a:p>
          <a:p>
            <a:pPr marL="0" indent="0">
              <a:buNone/>
            </a:pPr>
            <a:r>
              <a:rPr lang="en-US" dirty="0"/>
              <a:t>[2] </a:t>
            </a:r>
            <a:r>
              <a:rPr lang="en-US" dirty="0">
                <a:effectLst/>
              </a:rPr>
              <a:t>Andrews, Edmund L. “Re-Imagining Espionage in the Era of Artificial Intelligence.” </a:t>
            </a:r>
            <a:r>
              <a:rPr lang="en-US" i="1" dirty="0">
                <a:effectLst/>
              </a:rPr>
              <a:t>Stanford HAI</a:t>
            </a:r>
            <a:r>
              <a:rPr lang="en-US" dirty="0">
                <a:effectLst/>
              </a:rPr>
              <a:t>, 17 Aug. 2021, </a:t>
            </a:r>
            <a:r>
              <a:rPr lang="en-US" dirty="0" err="1">
                <a:effectLst/>
              </a:rPr>
              <a:t>hai.stanford.edu</a:t>
            </a:r>
            <a:r>
              <a:rPr lang="en-US" dirty="0">
                <a:effectLst/>
              </a:rPr>
              <a:t>/news/re-imagining-espionage-era-artificial-intelligence. </a:t>
            </a:r>
            <a:endParaRPr lang="en-US" dirty="0"/>
          </a:p>
          <a:p>
            <a:pPr marL="0" indent="0">
              <a:buNone/>
            </a:pPr>
            <a:r>
              <a:rPr lang="en-US" dirty="0"/>
              <a:t>[3]</a:t>
            </a:r>
            <a:r>
              <a:rPr lang="en-US" dirty="0">
                <a:effectLst/>
              </a:rPr>
              <a:t> Taylor, </a:t>
            </a:r>
            <a:r>
              <a:rPr lang="en-US" dirty="0" err="1">
                <a:effectLst/>
              </a:rPr>
              <a:t>Petroc</a:t>
            </a:r>
            <a:r>
              <a:rPr lang="en-US" dirty="0">
                <a:effectLst/>
              </a:rPr>
              <a:t>. “Data Growth Worldwide 2010-2025.” </a:t>
            </a:r>
            <a:r>
              <a:rPr lang="en-US" i="1" dirty="0">
                <a:effectLst/>
              </a:rPr>
              <a:t>Statista</a:t>
            </a:r>
            <a:r>
              <a:rPr lang="en-US" dirty="0">
                <a:effectLst/>
              </a:rPr>
              <a:t>, 22 Aug. 2023, </a:t>
            </a:r>
            <a:r>
              <a:rPr lang="en-US" dirty="0" err="1">
                <a:effectLst/>
              </a:rPr>
              <a:t>www.statista.com</a:t>
            </a:r>
            <a:r>
              <a:rPr lang="en-US" dirty="0">
                <a:effectLst/>
              </a:rPr>
              <a:t>/statistics/871513/worldwide-data-created/. </a:t>
            </a:r>
            <a:endParaRPr lang="en-US" dirty="0"/>
          </a:p>
          <a:p>
            <a:pPr marL="0" indent="0">
              <a:buNone/>
            </a:pPr>
            <a:r>
              <a:rPr lang="en-US" dirty="0"/>
              <a:t>[4] </a:t>
            </a:r>
            <a:r>
              <a:rPr lang="en-US" dirty="0">
                <a:effectLst/>
              </a:rPr>
              <a:t>Seymour, John, and Phillip Tully. “Weaponizing data science for social engineering: Automated E2E spear phishing on Twitter.” </a:t>
            </a:r>
            <a:r>
              <a:rPr lang="en-US" i="1" dirty="0">
                <a:effectLst/>
              </a:rPr>
              <a:t>Blackhat</a:t>
            </a:r>
            <a:r>
              <a:rPr lang="en-US" dirty="0">
                <a:effectLst/>
              </a:rPr>
              <a:t>, https://</a:t>
            </a:r>
            <a:r>
              <a:rPr lang="en-US" dirty="0" err="1">
                <a:effectLst/>
              </a:rPr>
              <a:t>doi.org</a:t>
            </a:r>
            <a:r>
              <a:rPr lang="en-US" dirty="0">
                <a:effectLst/>
              </a:rPr>
              <a:t>/https://</a:t>
            </a:r>
            <a:r>
              <a:rPr lang="en-US" dirty="0" err="1">
                <a:effectLst/>
              </a:rPr>
              <a:t>www.blackhat.com</a:t>
            </a:r>
            <a:r>
              <a:rPr lang="en-US" dirty="0">
                <a:effectLst/>
              </a:rPr>
              <a:t>/docs/us-16/materials/us-16-Seymour-Tully-Weaponizing-Data-Science-For-Social-Engineering-Automated-E2E-Spear-Phishing-On-Twitter-wp.pdf. </a:t>
            </a:r>
          </a:p>
          <a:p>
            <a:pPr marL="0" indent="0">
              <a:buNone/>
            </a:pPr>
            <a:r>
              <a:rPr lang="en-US" dirty="0"/>
              <a:t>[5] </a:t>
            </a:r>
            <a:r>
              <a:rPr lang="en-US" dirty="0">
                <a:effectLst/>
              </a:rPr>
              <a:t>Kelley, Daniel. “</a:t>
            </a:r>
            <a:r>
              <a:rPr lang="en-US" dirty="0" err="1">
                <a:effectLst/>
              </a:rPr>
              <a:t>Wormgpt</a:t>
            </a:r>
            <a:r>
              <a:rPr lang="en-US" dirty="0">
                <a:effectLst/>
              </a:rPr>
              <a:t> - the Generative AI Tool Cybercriminals Are Using to Launch Bec Attacks.” </a:t>
            </a:r>
            <a:r>
              <a:rPr lang="en-US" i="1" dirty="0" err="1">
                <a:effectLst/>
              </a:rPr>
              <a:t>SlashNext</a:t>
            </a:r>
            <a:r>
              <a:rPr lang="en-US" dirty="0">
                <a:effectLst/>
              </a:rPr>
              <a:t>, 13 July 2023, </a:t>
            </a:r>
            <a:r>
              <a:rPr lang="en-US" dirty="0" err="1">
                <a:effectLst/>
              </a:rPr>
              <a:t>slashnext.com</a:t>
            </a:r>
            <a:r>
              <a:rPr lang="en-US" dirty="0">
                <a:effectLst/>
              </a:rPr>
              <a:t>/blog/wormgpt-the-generative-ai-tool-cybercriminals-are-using-to-launch-business-email-compromise-attacks/. </a:t>
            </a:r>
          </a:p>
          <a:p>
            <a:pPr marL="0" indent="0">
              <a:buNone/>
            </a:pPr>
            <a:r>
              <a:rPr lang="en-US" dirty="0"/>
              <a:t>[6] </a:t>
            </a:r>
            <a:r>
              <a:rPr lang="en-US" dirty="0">
                <a:effectLst/>
              </a:rPr>
              <a:t>Barnes, Julian E., and Edward Wong. “In Risky Hunt for Secrets, U.S. and China Expand Global Spy Operations.” </a:t>
            </a:r>
            <a:r>
              <a:rPr lang="en-US" i="1" dirty="0">
                <a:effectLst/>
              </a:rPr>
              <a:t>The New York Times</a:t>
            </a:r>
            <a:r>
              <a:rPr lang="en-US" dirty="0">
                <a:effectLst/>
              </a:rPr>
              <a:t>, The New York Times, 17 Sept. 2023, </a:t>
            </a:r>
            <a:r>
              <a:rPr lang="en-US" dirty="0" err="1">
                <a:effectLst/>
              </a:rPr>
              <a:t>www.nytimes.com</a:t>
            </a:r>
            <a:r>
              <a:rPr lang="en-US" dirty="0">
                <a:effectLst/>
              </a:rPr>
              <a:t>/2023/09/17/us/politics/us-</a:t>
            </a:r>
            <a:r>
              <a:rPr lang="en-US" dirty="0" err="1">
                <a:effectLst/>
              </a:rPr>
              <a:t>china</a:t>
            </a:r>
            <a:r>
              <a:rPr lang="en-US" dirty="0">
                <a:effectLst/>
              </a:rPr>
              <a:t>-global-spy-</a:t>
            </a:r>
            <a:r>
              <a:rPr lang="en-US" dirty="0" err="1">
                <a:effectLst/>
              </a:rPr>
              <a:t>operations.html</a:t>
            </a:r>
            <a:r>
              <a:rPr lang="en-US" dirty="0">
                <a:effectLst/>
              </a:rPr>
              <a:t>. </a:t>
            </a:r>
          </a:p>
          <a:p>
            <a:pPr marL="0" indent="0">
              <a:buNone/>
            </a:pPr>
            <a:r>
              <a:rPr lang="en-US" dirty="0"/>
              <a:t>[7] </a:t>
            </a:r>
            <a:r>
              <a:rPr lang="en-US" dirty="0">
                <a:effectLst/>
              </a:rPr>
              <a:t>“International Community Must Urgently Confront New Reality of Generative, Artificial Intelligence, Speakers Stress as Security Council Debates Risks, Rewards | UN Press.” </a:t>
            </a:r>
            <a:r>
              <a:rPr lang="en-US" i="1" dirty="0">
                <a:effectLst/>
              </a:rPr>
              <a:t>United Nations</a:t>
            </a:r>
            <a:r>
              <a:rPr lang="en-US" dirty="0">
                <a:effectLst/>
              </a:rPr>
              <a:t>, United Nations, 18 July 2023, </a:t>
            </a:r>
            <a:r>
              <a:rPr lang="en-US" dirty="0" err="1">
                <a:effectLst/>
              </a:rPr>
              <a:t>press.un.org</a:t>
            </a:r>
            <a:r>
              <a:rPr lang="en-US" dirty="0">
                <a:effectLst/>
              </a:rPr>
              <a:t>/</a:t>
            </a:r>
            <a:r>
              <a:rPr lang="en-US" dirty="0" err="1">
                <a:effectLst/>
              </a:rPr>
              <a:t>en</a:t>
            </a:r>
            <a:r>
              <a:rPr lang="en-US" dirty="0">
                <a:effectLst/>
              </a:rPr>
              <a:t>/2023/sc15359.doc.htm. </a:t>
            </a:r>
          </a:p>
          <a:p>
            <a:pPr marL="0" indent="0">
              <a:buNone/>
            </a:pPr>
            <a:endParaRPr lang="en-US" dirty="0">
              <a:effectLst/>
            </a:endParaRP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Adam Kalayjian</a:t>
            </a:r>
          </a:p>
        </p:txBody>
      </p:sp>
    </p:spTree>
    <p:extLst>
      <p:ext uri="{BB962C8B-B14F-4D97-AF65-F5344CB8AC3E}">
        <p14:creationId xmlns:p14="http://schemas.microsoft.com/office/powerpoint/2010/main" val="3005922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War machines and the future of digital warfare</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James Walden</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2023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26</a:t>
            </a:fld>
            <a:endParaRPr lang="en-US"/>
          </a:p>
        </p:txBody>
      </p:sp>
    </p:spTree>
    <p:extLst>
      <p:ext uri="{BB962C8B-B14F-4D97-AF65-F5344CB8AC3E}">
        <p14:creationId xmlns:p14="http://schemas.microsoft.com/office/powerpoint/2010/main" val="2113377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Concerns of government targeted cyber attacks.</a:t>
            </a:r>
          </a:p>
        </p:txBody>
      </p:sp>
      <p:sp>
        <p:nvSpPr>
          <p:cNvPr id="3" name="Content Placeholder 2"/>
          <p:cNvSpPr>
            <a:spLocks noGrp="1"/>
          </p:cNvSpPr>
          <p:nvPr>
            <p:ph sz="half" idx="1"/>
          </p:nvPr>
        </p:nvSpPr>
        <p:spPr/>
        <p:txBody>
          <a:bodyPr>
            <a:normAutofit/>
          </a:bodyPr>
          <a:lstStyle/>
          <a:p>
            <a:r>
              <a:rPr lang="en-US" sz="2000" dirty="0"/>
              <a:t>95% increase in cyberattacks targeting government agencies in 2022[1]</a:t>
            </a:r>
          </a:p>
          <a:p>
            <a:r>
              <a:rPr lang="en-US" sz="2000" dirty="0"/>
              <a:t>Majority of the public are concerned about cyber warfare’s use in coming years.</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James Walden</a:t>
            </a:r>
            <a:endParaRPr lang="en-US" sz="1400" dirty="0">
              <a:solidFill>
                <a:schemeClr val="tx1"/>
              </a:solidFill>
              <a:latin typeface="+mj-lt"/>
            </a:endParaRPr>
          </a:p>
        </p:txBody>
      </p:sp>
      <p:pic>
        <p:nvPicPr>
          <p:cNvPr id="1026" name="Picture 2">
            <a:extLst>
              <a:ext uri="{FF2B5EF4-FFF2-40B4-BE49-F238E27FC236}">
                <a16:creationId xmlns:a16="http://schemas.microsoft.com/office/drawing/2014/main" id="{640851C9-925B-59E5-E069-E053DF841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6150" y="887706"/>
            <a:ext cx="3120199" cy="418264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AE51C2A-E0B9-D29D-BE29-675CDF93706A}"/>
              </a:ext>
            </a:extLst>
          </p:cNvPr>
          <p:cNvSpPr txBox="1"/>
          <p:nvPr/>
        </p:nvSpPr>
        <p:spPr>
          <a:xfrm>
            <a:off x="8296349" y="4496844"/>
            <a:ext cx="484396" cy="341632"/>
          </a:xfrm>
          <a:prstGeom prst="rect">
            <a:avLst/>
          </a:prstGeom>
          <a:noFill/>
        </p:spPr>
        <p:txBody>
          <a:bodyPr wrap="square" rtlCol="0">
            <a:spAutoFit/>
          </a:bodyPr>
          <a:lstStyle/>
          <a:p>
            <a:pPr>
              <a:lnSpc>
                <a:spcPct val="90000"/>
              </a:lnSpc>
            </a:pPr>
            <a:r>
              <a:rPr lang="en-US" dirty="0"/>
              <a:t>[2]</a:t>
            </a:r>
          </a:p>
        </p:txBody>
      </p:sp>
    </p:spTree>
    <p:extLst>
      <p:ext uri="{BB962C8B-B14F-4D97-AF65-F5344CB8AC3E}">
        <p14:creationId xmlns:p14="http://schemas.microsoft.com/office/powerpoint/2010/main" val="1903988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Data Breaches</a:t>
            </a:r>
          </a:p>
        </p:txBody>
      </p:sp>
      <p:sp>
        <p:nvSpPr>
          <p:cNvPr id="3" name="Content Placeholder 2"/>
          <p:cNvSpPr>
            <a:spLocks noGrp="1"/>
          </p:cNvSpPr>
          <p:nvPr>
            <p:ph sz="half" idx="1"/>
          </p:nvPr>
        </p:nvSpPr>
        <p:spPr>
          <a:xfrm>
            <a:off x="685800" y="1352551"/>
            <a:ext cx="3429000" cy="3352800"/>
          </a:xfrm>
        </p:spPr>
        <p:txBody>
          <a:bodyPr>
            <a:normAutofit/>
          </a:bodyPr>
          <a:lstStyle/>
          <a:p>
            <a:r>
              <a:rPr lang="en-US" sz="2000" dirty="0"/>
              <a:t>79% increase in global cost of public data breaches[4]</a:t>
            </a:r>
          </a:p>
          <a:p>
            <a:pPr lvl="1"/>
            <a:r>
              <a:rPr lang="en-US" sz="1700" dirty="0"/>
              <a:t>Average data breach cost 1.93 Million [4]</a:t>
            </a:r>
          </a:p>
          <a:p>
            <a:r>
              <a:rPr lang="en-US" sz="2000" dirty="0"/>
              <a:t>Can access social security numbers and financial info</a:t>
            </a:r>
          </a:p>
          <a:p>
            <a:r>
              <a:rPr lang="en-US" sz="2000" dirty="0"/>
              <a:t>Whole systems can be wiped and destroyed</a:t>
            </a:r>
          </a:p>
          <a:p>
            <a:endParaRPr lang="en-US" sz="2000" dirty="0"/>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James Walden</a:t>
            </a:r>
            <a:endParaRPr lang="en-US" sz="1400" dirty="0">
              <a:solidFill>
                <a:schemeClr val="tx1"/>
              </a:solidFill>
              <a:latin typeface="+mj-lt"/>
            </a:endParaRPr>
          </a:p>
        </p:txBody>
      </p:sp>
      <p:pic>
        <p:nvPicPr>
          <p:cNvPr id="3074" name="Picture 2" descr="How many cyber attacks per week: Check Point Research">
            <a:extLst>
              <a:ext uri="{FF2B5EF4-FFF2-40B4-BE49-F238E27FC236}">
                <a16:creationId xmlns:a16="http://schemas.microsoft.com/office/drawing/2014/main" id="{1F3E353F-8D46-0F80-B2BC-390A67D4F4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0658" y="1568195"/>
            <a:ext cx="4169690" cy="2793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E7DC4B3-6B81-B79C-DFEE-43F7723FCD23}"/>
              </a:ext>
            </a:extLst>
          </p:cNvPr>
          <p:cNvSpPr txBox="1"/>
          <p:nvPr/>
        </p:nvSpPr>
        <p:spPr>
          <a:xfrm>
            <a:off x="7616283" y="4549698"/>
            <a:ext cx="474855" cy="341632"/>
          </a:xfrm>
          <a:prstGeom prst="rect">
            <a:avLst/>
          </a:prstGeom>
          <a:noFill/>
        </p:spPr>
        <p:txBody>
          <a:bodyPr wrap="square" rtlCol="0">
            <a:spAutoFit/>
          </a:bodyPr>
          <a:lstStyle/>
          <a:p>
            <a:pPr>
              <a:lnSpc>
                <a:spcPct val="90000"/>
              </a:lnSpc>
            </a:pPr>
            <a:r>
              <a:rPr lang="en-US" dirty="0"/>
              <a:t>[3]</a:t>
            </a:r>
          </a:p>
        </p:txBody>
      </p:sp>
    </p:spTree>
    <p:extLst>
      <p:ext uri="{BB962C8B-B14F-4D97-AF65-F5344CB8AC3E}">
        <p14:creationId xmlns:p14="http://schemas.microsoft.com/office/powerpoint/2010/main" val="355162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Damaging infrastructure</a:t>
            </a:r>
          </a:p>
        </p:txBody>
      </p:sp>
      <p:sp>
        <p:nvSpPr>
          <p:cNvPr id="3" name="Content Placeholder 2"/>
          <p:cNvSpPr>
            <a:spLocks noGrp="1"/>
          </p:cNvSpPr>
          <p:nvPr>
            <p:ph sz="half" idx="1"/>
          </p:nvPr>
        </p:nvSpPr>
        <p:spPr/>
        <p:txBody>
          <a:bodyPr>
            <a:normAutofit/>
          </a:bodyPr>
          <a:lstStyle/>
          <a:p>
            <a:r>
              <a:rPr lang="en-US" sz="2000" dirty="0"/>
              <a:t>Wide variety of targets [5]</a:t>
            </a:r>
          </a:p>
          <a:p>
            <a:pPr lvl="1"/>
            <a:r>
              <a:rPr lang="en-US" sz="1700" dirty="0"/>
              <a:t>Electricity / Communication</a:t>
            </a:r>
          </a:p>
          <a:p>
            <a:pPr lvl="1"/>
            <a:r>
              <a:rPr lang="en-US" sz="1700" dirty="0"/>
              <a:t>Sewage / Water</a:t>
            </a:r>
          </a:p>
          <a:p>
            <a:pPr lvl="1"/>
            <a:r>
              <a:rPr lang="en-US" sz="1700" dirty="0"/>
              <a:t>Banking</a:t>
            </a:r>
          </a:p>
          <a:p>
            <a:r>
              <a:rPr lang="en-US" sz="2000" dirty="0"/>
              <a:t>Could last days or weeks</a:t>
            </a:r>
          </a:p>
          <a:p>
            <a:r>
              <a:rPr lang="en-US" sz="2000" dirty="0"/>
              <a:t>Examples [6]:</a:t>
            </a:r>
          </a:p>
          <a:p>
            <a:pPr lvl="1"/>
            <a:r>
              <a:rPr lang="en-US" sz="1700" dirty="0"/>
              <a:t>Colonial Pipeline [9]</a:t>
            </a:r>
          </a:p>
          <a:p>
            <a:pPr lvl="1"/>
            <a:r>
              <a:rPr lang="en-US" sz="1700" dirty="0"/>
              <a:t>Russia Ukraine conflict[8]</a:t>
            </a:r>
          </a:p>
          <a:p>
            <a:pPr lvl="1"/>
            <a:r>
              <a:rPr lang="en-US" sz="1700" dirty="0"/>
              <a:t>Israeli water[6]</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James Walden</a:t>
            </a:r>
            <a:endParaRPr lang="en-US" sz="1400" dirty="0">
              <a:solidFill>
                <a:schemeClr val="tx1"/>
              </a:solidFill>
              <a:latin typeface="+mj-lt"/>
            </a:endParaRPr>
          </a:p>
        </p:txBody>
      </p:sp>
      <p:pic>
        <p:nvPicPr>
          <p:cNvPr id="4098" name="Picture 2" descr="Storage tanks at the Colonial Pipeline Co. Pelham junction and tank farm in Pelham, Alabama, U.S., on Monday, Sept. 19, 2016.">
            <a:extLst>
              <a:ext uri="{FF2B5EF4-FFF2-40B4-BE49-F238E27FC236}">
                <a16:creationId xmlns:a16="http://schemas.microsoft.com/office/drawing/2014/main" id="{30D5A6CE-0C23-C812-57B9-6B1DB057E0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817" y="1740658"/>
            <a:ext cx="4576763" cy="25765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ACD6856-4338-CA1C-F851-CBCCEB388D34}"/>
              </a:ext>
            </a:extLst>
          </p:cNvPr>
          <p:cNvSpPr txBox="1"/>
          <p:nvPr/>
        </p:nvSpPr>
        <p:spPr>
          <a:xfrm>
            <a:off x="8276253" y="4411926"/>
            <a:ext cx="555327" cy="341632"/>
          </a:xfrm>
          <a:prstGeom prst="rect">
            <a:avLst/>
          </a:prstGeom>
          <a:noFill/>
        </p:spPr>
        <p:txBody>
          <a:bodyPr wrap="square" rtlCol="0">
            <a:spAutoFit/>
          </a:bodyPr>
          <a:lstStyle/>
          <a:p>
            <a:pPr>
              <a:lnSpc>
                <a:spcPct val="90000"/>
              </a:lnSpc>
            </a:pPr>
            <a:r>
              <a:rPr lang="en-US" dirty="0"/>
              <a:t>[7]</a:t>
            </a:r>
          </a:p>
        </p:txBody>
      </p:sp>
    </p:spTree>
    <p:extLst>
      <p:ext uri="{BB962C8B-B14F-4D97-AF65-F5344CB8AC3E}">
        <p14:creationId xmlns:p14="http://schemas.microsoft.com/office/powerpoint/2010/main" val="2939924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Turn your camera on</a:t>
            </a:r>
          </a:p>
          <a:p>
            <a:r>
              <a:rPr lang="en-US" dirty="0"/>
              <a:t>Sign in with First and Last Name</a:t>
            </a:r>
          </a:p>
          <a:p>
            <a:r>
              <a:rPr lang="en-US" dirty="0"/>
              <a:t>Stay muted unless you are going to speak</a:t>
            </a:r>
          </a:p>
          <a:p>
            <a:r>
              <a:rPr lang="en-US" dirty="0"/>
              <a:t>Use the raise your hand feature to ensure your turn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2023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95252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AI and autonomous weaponry</a:t>
            </a:r>
          </a:p>
        </p:txBody>
      </p:sp>
      <p:sp>
        <p:nvSpPr>
          <p:cNvPr id="3" name="Content Placeholder 2"/>
          <p:cNvSpPr>
            <a:spLocks noGrp="1"/>
          </p:cNvSpPr>
          <p:nvPr>
            <p:ph sz="half" idx="1"/>
          </p:nvPr>
        </p:nvSpPr>
        <p:spPr/>
        <p:txBody>
          <a:bodyPr>
            <a:normAutofit/>
          </a:bodyPr>
          <a:lstStyle/>
          <a:p>
            <a:r>
              <a:rPr lang="en-US" sz="2000" dirty="0"/>
              <a:t>Autonomous weapons currently in use[10]</a:t>
            </a:r>
          </a:p>
          <a:p>
            <a:pPr lvl="1"/>
            <a:r>
              <a:rPr lang="en-US" sz="1700" dirty="0"/>
              <a:t>Drones</a:t>
            </a:r>
          </a:p>
          <a:p>
            <a:pPr lvl="1"/>
            <a:r>
              <a:rPr lang="en-US" sz="1700" dirty="0"/>
              <a:t>Turrets</a:t>
            </a:r>
          </a:p>
          <a:p>
            <a:pPr lvl="1"/>
            <a:r>
              <a:rPr lang="en-US" sz="1700" dirty="0"/>
              <a:t>Missile Defense Systems</a:t>
            </a:r>
          </a:p>
          <a:p>
            <a:r>
              <a:rPr lang="en-US" sz="2000" dirty="0"/>
              <a:t>Is it ethical?</a:t>
            </a:r>
          </a:p>
          <a:p>
            <a:pPr lvl="1"/>
            <a:r>
              <a:rPr lang="en-US" sz="1700" dirty="0"/>
              <a:t>You can’t just code ethical decision making</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James Walden</a:t>
            </a:r>
            <a:endParaRPr lang="en-US" sz="1400" dirty="0">
              <a:solidFill>
                <a:schemeClr val="tx1"/>
              </a:solidFill>
              <a:latin typeface="+mj-lt"/>
            </a:endParaRPr>
          </a:p>
        </p:txBody>
      </p:sp>
      <p:pic>
        <p:nvPicPr>
          <p:cNvPr id="2050" name="Picture 2" descr="Infographic: Should Killer Robots Be Banned? | Statista">
            <a:extLst>
              <a:ext uri="{FF2B5EF4-FFF2-40B4-BE49-F238E27FC236}">
                <a16:creationId xmlns:a16="http://schemas.microsoft.com/office/drawing/2014/main" id="{C7A2604E-79E8-2E7B-4BF4-769DC32666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6069" y="1104721"/>
            <a:ext cx="3304218" cy="38484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B0ABC6B-8E5D-F1E9-2048-8AF771F1B919}"/>
              </a:ext>
            </a:extLst>
          </p:cNvPr>
          <p:cNvSpPr txBox="1"/>
          <p:nvPr/>
        </p:nvSpPr>
        <p:spPr>
          <a:xfrm>
            <a:off x="8290287" y="4484323"/>
            <a:ext cx="622541" cy="341632"/>
          </a:xfrm>
          <a:prstGeom prst="rect">
            <a:avLst/>
          </a:prstGeom>
          <a:noFill/>
        </p:spPr>
        <p:txBody>
          <a:bodyPr wrap="square" rtlCol="0">
            <a:spAutoFit/>
          </a:bodyPr>
          <a:lstStyle/>
          <a:p>
            <a:pPr>
              <a:lnSpc>
                <a:spcPct val="90000"/>
              </a:lnSpc>
            </a:pPr>
            <a:r>
              <a:rPr lang="en-US" dirty="0"/>
              <a:t>[11] </a:t>
            </a:r>
          </a:p>
        </p:txBody>
      </p:sp>
    </p:spTree>
    <p:extLst>
      <p:ext uri="{BB962C8B-B14F-4D97-AF65-F5344CB8AC3E}">
        <p14:creationId xmlns:p14="http://schemas.microsoft.com/office/powerpoint/2010/main" val="4080943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Conclusions</a:t>
            </a:r>
          </a:p>
        </p:txBody>
      </p:sp>
      <p:sp>
        <p:nvSpPr>
          <p:cNvPr id="3" name="Content Placeholder 2"/>
          <p:cNvSpPr>
            <a:spLocks noGrp="1"/>
          </p:cNvSpPr>
          <p:nvPr>
            <p:ph sz="half" idx="1"/>
          </p:nvPr>
        </p:nvSpPr>
        <p:spPr/>
        <p:txBody>
          <a:bodyPr>
            <a:normAutofit/>
          </a:bodyPr>
          <a:lstStyle/>
          <a:p>
            <a:r>
              <a:rPr lang="en-US" sz="2000" dirty="0"/>
              <a:t>Warfare in the coming years will increasingly incorporate cyber attacks</a:t>
            </a:r>
          </a:p>
          <a:p>
            <a:r>
              <a:rPr lang="en-US" sz="2000" dirty="0"/>
              <a:t>There are still many ethical and logistic barriers barring use of autonomous AI weaponry </a:t>
            </a:r>
          </a:p>
          <a:p>
            <a:r>
              <a:rPr lang="en-US" sz="2000" dirty="0"/>
              <a:t> Responses to a mass cyber attack must be put in place to minimize damage</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James Walden</a:t>
            </a:r>
            <a:endParaRPr lang="en-US" sz="1400" dirty="0">
              <a:solidFill>
                <a:schemeClr val="tx1"/>
              </a:solidFill>
              <a:latin typeface="+mj-lt"/>
            </a:endParaRPr>
          </a:p>
        </p:txBody>
      </p:sp>
      <p:pic>
        <p:nvPicPr>
          <p:cNvPr id="6146" name="Picture 2" descr="Chart: Rumors of War | Statista">
            <a:extLst>
              <a:ext uri="{FF2B5EF4-FFF2-40B4-BE49-F238E27FC236}">
                <a16:creationId xmlns:a16="http://schemas.microsoft.com/office/drawing/2014/main" id="{C8AC2DFA-D4A2-C4E6-F621-205CF9C5BB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2" y="1162255"/>
            <a:ext cx="3352800" cy="335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A8466EE-FC68-AA3C-8878-10B67267DC96}"/>
              </a:ext>
            </a:extLst>
          </p:cNvPr>
          <p:cNvSpPr txBox="1"/>
          <p:nvPr/>
        </p:nvSpPr>
        <p:spPr>
          <a:xfrm>
            <a:off x="8079212" y="4243677"/>
            <a:ext cx="879895" cy="341632"/>
          </a:xfrm>
          <a:prstGeom prst="rect">
            <a:avLst/>
          </a:prstGeom>
          <a:noFill/>
        </p:spPr>
        <p:txBody>
          <a:bodyPr wrap="square" rtlCol="0">
            <a:spAutoFit/>
          </a:bodyPr>
          <a:lstStyle/>
          <a:p>
            <a:pPr>
              <a:lnSpc>
                <a:spcPct val="90000"/>
              </a:lnSpc>
            </a:pPr>
            <a:r>
              <a:rPr lang="en-US" dirty="0"/>
              <a:t>[12]</a:t>
            </a:r>
          </a:p>
        </p:txBody>
      </p:sp>
    </p:spTree>
    <p:extLst>
      <p:ext uri="{BB962C8B-B14F-4D97-AF65-F5344CB8AC3E}">
        <p14:creationId xmlns:p14="http://schemas.microsoft.com/office/powerpoint/2010/main" val="1799421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0" y="995880"/>
            <a:ext cx="9144000" cy="4001315"/>
          </a:xfrm>
        </p:spPr>
        <p:txBody>
          <a:bodyPr lIns="91440">
            <a:normAutofit fontScale="47500" lnSpcReduction="20000"/>
          </a:bodyPr>
          <a:lstStyle/>
          <a:p>
            <a:pPr marL="0" indent="0">
              <a:buNone/>
            </a:pPr>
            <a:r>
              <a:rPr lang="en-US" dirty="0"/>
              <a:t>[1] Reed, Jonathan, Cyberattacks rise sharply against governments and schools, (Security Intelligence, March 6, 2023), </a:t>
            </a:r>
            <a:r>
              <a:rPr lang="en-US" dirty="0">
                <a:hlinkClick r:id="rId3"/>
              </a:rPr>
              <a:t>https://securityintelligence.com/news/cyberattacks-rise-sharply-against-governments-schools/</a:t>
            </a:r>
            <a:r>
              <a:rPr lang="en-US" dirty="0"/>
              <a:t>, (9/18/2023)</a:t>
            </a:r>
          </a:p>
          <a:p>
            <a:pPr marL="0" indent="0">
              <a:buNone/>
            </a:pPr>
            <a:r>
              <a:rPr lang="en-US" dirty="0"/>
              <a:t>[2] </a:t>
            </a:r>
            <a:r>
              <a:rPr lang="en-US" dirty="0" err="1"/>
              <a:t>Poushter</a:t>
            </a:r>
            <a:r>
              <a:rPr lang="en-US" dirty="0"/>
              <a:t>, Jacob; </a:t>
            </a:r>
            <a:r>
              <a:rPr lang="en-US" dirty="0" err="1"/>
              <a:t>Fetterolf</a:t>
            </a:r>
            <a:r>
              <a:rPr lang="en-US" dirty="0"/>
              <a:t>, Janell, International Public Brace for Cyberattacks on Elections, Infrastructure, National Security, (Pew Research Center, January 9, 2019), </a:t>
            </a:r>
            <a:r>
              <a:rPr lang="en-US" dirty="0">
                <a:hlinkClick r:id="rId4"/>
              </a:rPr>
              <a:t>https://www.pewresearch.org/global/2019/01/09/international-publics-brace-for-cyberattacks-on-elections-infrastructure-national-security/</a:t>
            </a:r>
            <a:r>
              <a:rPr lang="en-US" dirty="0"/>
              <a:t> (9/18/2023)</a:t>
            </a:r>
          </a:p>
          <a:p>
            <a:pPr marL="0" indent="0">
              <a:buNone/>
            </a:pPr>
            <a:r>
              <a:rPr lang="en-US" dirty="0"/>
              <a:t>[3] Bob, How many cyber-Attacks does your organization face Each Week, (Check point, November 21,2022), </a:t>
            </a:r>
            <a:r>
              <a:rPr lang="en-US" dirty="0">
                <a:hlinkClick r:id="rId5"/>
              </a:rPr>
              <a:t>https://imagineiti.com/how-many-cyber-attacks-does-your-organization-face-each-week/</a:t>
            </a:r>
            <a:r>
              <a:rPr lang="en-US" dirty="0"/>
              <a:t>, (9/18/2023)</a:t>
            </a:r>
          </a:p>
          <a:p>
            <a:pPr marL="0" indent="0">
              <a:buNone/>
            </a:pPr>
            <a:r>
              <a:rPr lang="en-US" dirty="0"/>
              <a:t>[4] Nadeau, Josh,  Exploring the Cost, Risk and Causes of a Government Data Breach, (Security Intelligence, October 20, 2021), </a:t>
            </a:r>
            <a:r>
              <a:rPr lang="en-US" dirty="0">
                <a:hlinkClick r:id="rId6"/>
              </a:rPr>
              <a:t>https://securityintelligence.com/articles/costs-risks-causes-government-data-breach/</a:t>
            </a:r>
            <a:r>
              <a:rPr lang="en-US" dirty="0"/>
              <a:t> , (9/18/2023)</a:t>
            </a:r>
          </a:p>
          <a:p>
            <a:pPr marL="0" indent="0">
              <a:buNone/>
            </a:pPr>
            <a:r>
              <a:rPr lang="en-US" dirty="0"/>
              <a:t>[5] White, Garry L, Infrastructure Cyber-Attack Awareness Training: Effective or not?, (Gale Academic </a:t>
            </a:r>
            <a:r>
              <a:rPr lang="en-US" dirty="0" err="1"/>
              <a:t>onefile</a:t>
            </a:r>
            <a:r>
              <a:rPr lang="en-US" dirty="0"/>
              <a:t>, 2022),  </a:t>
            </a:r>
            <a:r>
              <a:rPr lang="en-US" dirty="0">
                <a:hlinkClick r:id="rId7"/>
              </a:rPr>
              <a:t>https://go.gale.com/ps/i.do?p=AONE&amp;u=mlin_c_worpoly&amp;id=GALE%7CA759569620&amp;v=2.1&amp;it=r&amp;ugroup=outside&amp;aty=ip</a:t>
            </a:r>
            <a:r>
              <a:rPr lang="en-US" dirty="0"/>
              <a:t> , (9/18/2023)</a:t>
            </a:r>
          </a:p>
          <a:p>
            <a:pPr marL="0" indent="0">
              <a:buNone/>
            </a:pPr>
            <a:r>
              <a:rPr lang="en-US" dirty="0"/>
              <a:t>[6] Candan, </a:t>
            </a:r>
            <a:r>
              <a:rPr lang="en-US" dirty="0" err="1"/>
              <a:t>Bahadir</a:t>
            </a:r>
            <a:r>
              <a:rPr lang="en-US" dirty="0"/>
              <a:t>, Top 5 critical Infrastructure cyberattacks, (</a:t>
            </a:r>
            <a:r>
              <a:rPr lang="en-US" dirty="0" err="1"/>
              <a:t>Anapaya</a:t>
            </a:r>
            <a:r>
              <a:rPr lang="en-US" dirty="0"/>
              <a:t>, February 23, 2023), </a:t>
            </a:r>
            <a:r>
              <a:rPr lang="en-US" dirty="0">
                <a:hlinkClick r:id="rId8"/>
              </a:rPr>
              <a:t>https://www.anapaya.net/blog/top-5-critical-infrastructure-cyberattacks</a:t>
            </a:r>
            <a:r>
              <a:rPr lang="en-US" dirty="0"/>
              <a:t> , (9/18/2023)</a:t>
            </a:r>
          </a:p>
          <a:p>
            <a:pPr marL="0" indent="0">
              <a:buNone/>
            </a:pPr>
            <a:r>
              <a:rPr lang="en-US" dirty="0"/>
              <a:t>[7] Ng, Abigail, A major U.S. pipeline is still mostly shut due to a cyberattack. Here’s what you need to know, ( CNBC, May 10, 2021), </a:t>
            </a:r>
            <a:r>
              <a:rPr lang="en-US" dirty="0">
                <a:hlinkClick r:id="rId9"/>
              </a:rPr>
              <a:t>https://www.cnbc.com/2021/05/10/largest-us-fuel-pipeline-colonial-still-mostly-shut-impact-and-reopening.html</a:t>
            </a:r>
            <a:r>
              <a:rPr lang="en-US" dirty="0"/>
              <a:t> , (9/18/2023)</a:t>
            </a:r>
          </a:p>
          <a:p>
            <a:pPr marL="0" indent="0">
              <a:buNone/>
            </a:pPr>
            <a:r>
              <a:rPr lang="en-US" dirty="0"/>
              <a:t>[8] Kristen, </a:t>
            </a:r>
            <a:r>
              <a:rPr lang="en-US" dirty="0" err="1"/>
              <a:t>Eichensehr</a:t>
            </a:r>
            <a:r>
              <a:rPr lang="en-US" dirty="0"/>
              <a:t>, Ukraine, Cyberattacks, and the lessons for international Law, (AJIL Unbound, 2022), p.145-149 </a:t>
            </a:r>
          </a:p>
          <a:p>
            <a:pPr marL="0" indent="0">
              <a:buNone/>
            </a:pPr>
            <a:r>
              <a:rPr lang="en-US" dirty="0"/>
              <a:t>[9] Brower, Derek ; McCormick, Myles ; Jacobs, Justin, What you need to know about the Colonial Pipeline cyber attack, (FT, 2021), p. n/a</a:t>
            </a:r>
          </a:p>
          <a:p>
            <a:pPr marL="0" indent="0">
              <a:buNone/>
            </a:pPr>
            <a:r>
              <a:rPr lang="en-US" dirty="0"/>
              <a:t>[10] Johnson, James, The AI Commander Problem: Ethical, Political, and Psychological Dilemmas of Human-Machine Interactions in AI-enabled Warfare, (Journal of military ethics, 2022), p.246-271</a:t>
            </a:r>
          </a:p>
          <a:p>
            <a:pPr marL="0" indent="0">
              <a:buNone/>
            </a:pPr>
            <a:r>
              <a:rPr lang="en-US" dirty="0"/>
              <a:t>[11] Fleck, Anna, Should Killer Robots Be Banned?, (Statista, July 20, 2023) </a:t>
            </a:r>
            <a:r>
              <a:rPr lang="en-US" dirty="0">
                <a:hlinkClick r:id="rId10"/>
              </a:rPr>
              <a:t>https://www.statista.com/chart/17022/autonomous-weapons-war/</a:t>
            </a:r>
            <a:r>
              <a:rPr lang="en-US" dirty="0"/>
              <a:t> , (9/18/2023)</a:t>
            </a:r>
          </a:p>
          <a:p>
            <a:pPr marL="0" indent="0">
              <a:buNone/>
            </a:pPr>
            <a:r>
              <a:rPr lang="en-US" dirty="0"/>
              <a:t>[12] Armstrong, Martin, Rumors of War, (Statista, February 14, 2022) </a:t>
            </a:r>
            <a:r>
              <a:rPr lang="en-US" dirty="0">
                <a:hlinkClick r:id="rId11"/>
              </a:rPr>
              <a:t>https://www.statista.com/chart/26838/share-of-public-expecting-war/</a:t>
            </a:r>
            <a:r>
              <a:rPr lang="en-US" dirty="0"/>
              <a:t> , (9/18/2023)</a:t>
            </a:r>
          </a:p>
          <a:p>
            <a:pPr marL="0" indent="0">
              <a:buNone/>
            </a:pPr>
            <a:endParaRPr lang="en-US" dirty="0"/>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32</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James Walden</a:t>
            </a:r>
            <a:endParaRPr lang="en-US" sz="1400" dirty="0">
              <a:solidFill>
                <a:schemeClr val="tx1"/>
              </a:solidFill>
              <a:latin typeface="+mj-lt"/>
            </a:endParaRPr>
          </a:p>
        </p:txBody>
      </p:sp>
    </p:spTree>
    <p:extLst>
      <p:ext uri="{BB962C8B-B14F-4D97-AF65-F5344CB8AC3E}">
        <p14:creationId xmlns:p14="http://schemas.microsoft.com/office/powerpoint/2010/main" val="25589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8</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85000" lnSpcReduction="10000"/>
          </a:bodyPr>
          <a:lstStyle/>
          <a:p>
            <a:r>
              <a:rPr lang="en-US" dirty="0"/>
              <a:t>pp. 323 Interesting to compare password guidance over the years.</a:t>
            </a:r>
          </a:p>
          <a:p>
            <a:r>
              <a:rPr lang="en-US" dirty="0"/>
              <a:t>pp. 325 plenty not sent with HTTP </a:t>
            </a:r>
          </a:p>
          <a:p>
            <a:r>
              <a:rPr lang="en-US" dirty="0"/>
              <a:t>pp. 328 Getting on TV much more difficult than releasing software</a:t>
            </a:r>
          </a:p>
          <a:p>
            <a:r>
              <a:rPr lang="en-US" dirty="0"/>
              <a:t>pp. 330 Virus could be new</a:t>
            </a:r>
          </a:p>
          <a:p>
            <a:r>
              <a:rPr lang="en-US" dirty="0"/>
              <a:t>pp. 332 Goals include infect 3 machine per LAN and as many computers as possible? Never make last minute changes before release. Were they related to the defects?</a:t>
            </a:r>
          </a:p>
          <a:p>
            <a:r>
              <a:rPr lang="en-US" dirty="0"/>
              <a:t>pp. 333 Testing w/out DEBUG often neglected</a:t>
            </a:r>
          </a:p>
        </p:txBody>
      </p:sp>
      <p:sp>
        <p:nvSpPr>
          <p:cNvPr id="11" name="Content Placeholder 10"/>
          <p:cNvSpPr>
            <a:spLocks noGrp="1"/>
          </p:cNvSpPr>
          <p:nvPr>
            <p:ph sz="half" idx="2"/>
          </p:nvPr>
        </p:nvSpPr>
        <p:spPr/>
        <p:txBody>
          <a:bodyPr>
            <a:normAutofit fontScale="85000" lnSpcReduction="10000"/>
          </a:bodyPr>
          <a:lstStyle/>
          <a:p>
            <a:r>
              <a:rPr lang="en-US" dirty="0"/>
              <a:t>pp. 335 Do people use the Internet as an experimental laboratory these days? Shutdown right after booting, “benign” doesn’t seem like the right word.</a:t>
            </a:r>
          </a:p>
          <a:p>
            <a:r>
              <a:rPr lang="en-US" dirty="0"/>
              <a:t>pp. 337 “send reports back to a </a:t>
            </a:r>
            <a:r>
              <a:rPr lang="en-US" b="1" dirty="0"/>
              <a:t>host</a:t>
            </a:r>
            <a:r>
              <a:rPr lang="en-US" dirty="0"/>
              <a:t> computer”?</a:t>
            </a:r>
          </a:p>
          <a:p>
            <a:r>
              <a:rPr lang="en-US" dirty="0"/>
              <a:t>pp. 338 Firewalls often not running on same machine as malware, routers?</a:t>
            </a:r>
          </a:p>
          <a:p>
            <a:r>
              <a:rPr lang="en-US" dirty="0"/>
              <a:t>pp. 339 Have 2003 fears of cyber terrorist attacks been realized?</a:t>
            </a:r>
          </a:p>
          <a:p>
            <a:r>
              <a:rPr lang="en-US" dirty="0"/>
              <a:t>pp. 347 How is online voting a moral issue?</a:t>
            </a:r>
          </a:p>
          <a:p>
            <a:r>
              <a:rPr lang="en-US" dirty="0"/>
              <a:t>End of Chapter questions: 14. 25. 29.</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34</a:t>
            </a:fld>
            <a:endParaRPr lang="en-US"/>
          </a:p>
        </p:txBody>
      </p:sp>
      <p:sp>
        <p:nvSpPr>
          <p:cNvPr id="6" name="Rounded Rectangular Callout 5">
            <a:extLst>
              <a:ext uri="{FF2B5EF4-FFF2-40B4-BE49-F238E27FC236}">
                <a16:creationId xmlns:a16="http://schemas.microsoft.com/office/drawing/2014/main" id="{BD85888B-9CD2-786B-5362-1FA5FC49BE65}"/>
              </a:ext>
            </a:extLst>
          </p:cNvPr>
          <p:cNvSpPr/>
          <p:nvPr/>
        </p:nvSpPr>
        <p:spPr>
          <a:xfrm>
            <a:off x="2891828" y="1521548"/>
            <a:ext cx="2670772" cy="2100404"/>
          </a:xfrm>
          <a:prstGeom prst="wedgeRoundRectCallou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a:t>
            </a:r>
          </a:p>
        </p:txBody>
      </p:sp>
    </p:spTree>
    <p:extLst>
      <p:ext uri="{BB962C8B-B14F-4D97-AF65-F5344CB8AC3E}">
        <p14:creationId xmlns:p14="http://schemas.microsoft.com/office/powerpoint/2010/main" val="2108164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Buffer Overrun</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6" name="Rectangle 4"/>
          <p:cNvSpPr>
            <a:spLocks noChangeArrowheads="1"/>
          </p:cNvSpPr>
          <p:nvPr/>
        </p:nvSpPr>
        <p:spPr bwMode="auto">
          <a:xfrm>
            <a:off x="0" y="1209479"/>
            <a:ext cx="9144000" cy="457200"/>
          </a:xfrm>
          <a:prstGeom prst="rect">
            <a:avLst/>
          </a:prstGeom>
          <a:solidFill>
            <a:schemeClr val="bg1">
              <a:lumMod val="50000"/>
              <a:lumOff val="5000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 name="TextBox 13"/>
          <p:cNvSpPr txBox="1">
            <a:spLocks noChangeArrowheads="1"/>
          </p:cNvSpPr>
          <p:nvPr/>
        </p:nvSpPr>
        <p:spPr bwMode="auto">
          <a:xfrm>
            <a:off x="2063750" y="1209479"/>
            <a:ext cx="2101850"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Local Variables</a:t>
            </a:r>
          </a:p>
        </p:txBody>
      </p:sp>
      <p:sp>
        <p:nvSpPr>
          <p:cNvPr id="8" name="TextBox 14"/>
          <p:cNvSpPr txBox="1">
            <a:spLocks noChangeArrowheads="1"/>
          </p:cNvSpPr>
          <p:nvPr/>
        </p:nvSpPr>
        <p:spPr bwMode="auto">
          <a:xfrm>
            <a:off x="4162425" y="1209479"/>
            <a:ext cx="2092325"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Return Address</a:t>
            </a:r>
          </a:p>
        </p:txBody>
      </p:sp>
      <p:sp>
        <p:nvSpPr>
          <p:cNvPr id="9" name="TextBox 15"/>
          <p:cNvSpPr txBox="1">
            <a:spLocks noChangeArrowheads="1"/>
          </p:cNvSpPr>
          <p:nvPr/>
        </p:nvSpPr>
        <p:spPr bwMode="auto">
          <a:xfrm>
            <a:off x="6219825" y="1209479"/>
            <a:ext cx="1552575"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Parameters</a:t>
            </a:r>
          </a:p>
        </p:txBody>
      </p:sp>
      <p:sp>
        <p:nvSpPr>
          <p:cNvPr id="10" name="Rectangle 4"/>
          <p:cNvSpPr>
            <a:spLocks noChangeArrowheads="1"/>
          </p:cNvSpPr>
          <p:nvPr/>
        </p:nvSpPr>
        <p:spPr bwMode="auto">
          <a:xfrm>
            <a:off x="0" y="2347717"/>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1" name="TextBox 17"/>
          <p:cNvSpPr txBox="1">
            <a:spLocks noChangeArrowheads="1"/>
          </p:cNvSpPr>
          <p:nvPr/>
        </p:nvSpPr>
        <p:spPr bwMode="auto">
          <a:xfrm>
            <a:off x="838200" y="2347717"/>
            <a:ext cx="930275"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buffer</a:t>
            </a:r>
          </a:p>
        </p:txBody>
      </p:sp>
      <p:sp>
        <p:nvSpPr>
          <p:cNvPr id="12" name="TextBox 18"/>
          <p:cNvSpPr txBox="1">
            <a:spLocks noChangeArrowheads="1"/>
          </p:cNvSpPr>
          <p:nvPr/>
        </p:nvSpPr>
        <p:spPr bwMode="auto">
          <a:xfrm>
            <a:off x="2122488" y="2347717"/>
            <a:ext cx="2057400"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Target Variable</a:t>
            </a:r>
          </a:p>
        </p:txBody>
      </p:sp>
      <p:sp>
        <p:nvSpPr>
          <p:cNvPr id="13" name="TextBox 21"/>
          <p:cNvSpPr txBox="1">
            <a:spLocks noChangeArrowheads="1"/>
          </p:cNvSpPr>
          <p:nvPr/>
        </p:nvSpPr>
        <p:spPr bwMode="auto">
          <a:xfrm>
            <a:off x="854075" y="2352479"/>
            <a:ext cx="3352800" cy="461963"/>
          </a:xfrm>
          <a:prstGeom prst="rect">
            <a:avLst/>
          </a:prstGeom>
          <a:solidFill>
            <a:schemeClr val="bg2">
              <a:alpha val="50195"/>
            </a:schemeClr>
          </a:solidFill>
          <a:ln w="9525">
            <a:solidFill>
              <a:srgbClr val="000000"/>
            </a:solidFill>
            <a:miter lim="800000"/>
            <a:headEnd/>
            <a:tailEnd/>
          </a:ln>
        </p:spPr>
        <p:txBody>
          <a:bodyPr>
            <a:prstTxWarp prst="textNoShape">
              <a:avLst/>
            </a:prstTxWarp>
            <a:noAutofit/>
          </a:bodyPr>
          <a:lstStyle/>
          <a:p>
            <a:pPr algn="ctr"/>
            <a:r>
              <a:rPr lang="en-US">
                <a:solidFill>
                  <a:srgbClr val="000000"/>
                </a:solidFill>
              </a:rPr>
              <a:t>  </a:t>
            </a:r>
          </a:p>
        </p:txBody>
      </p:sp>
      <p:sp>
        <p:nvSpPr>
          <p:cNvPr id="14" name="Rectangle 4"/>
          <p:cNvSpPr>
            <a:spLocks noChangeArrowheads="1"/>
          </p:cNvSpPr>
          <p:nvPr/>
        </p:nvSpPr>
        <p:spPr bwMode="auto">
          <a:xfrm>
            <a:off x="0" y="3472212"/>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5" name="TextBox 23"/>
          <p:cNvSpPr txBox="1">
            <a:spLocks noChangeArrowheads="1"/>
          </p:cNvSpPr>
          <p:nvPr/>
        </p:nvSpPr>
        <p:spPr bwMode="auto">
          <a:xfrm>
            <a:off x="2193925" y="3472212"/>
            <a:ext cx="1539875" cy="461963"/>
          </a:xfrm>
          <a:prstGeom prst="rect">
            <a:avLst/>
          </a:prstGeom>
          <a:solidFill>
            <a:schemeClr val="tx1"/>
          </a:solidFill>
          <a:ln w="9525">
            <a:solidFill>
              <a:srgbClr val="000000"/>
            </a:solidFill>
            <a:miter lim="800000"/>
            <a:headEnd/>
            <a:tailEnd/>
          </a:ln>
        </p:spPr>
        <p:txBody>
          <a:bodyPr>
            <a:prstTxWarp prst="textNoShape">
              <a:avLst/>
            </a:prstTxWarp>
            <a:noAutofit/>
          </a:bodyPr>
          <a:lstStyle/>
          <a:p>
            <a:pPr algn="ctr"/>
            <a:r>
              <a:rPr lang="en-US" dirty="0">
                <a:solidFill>
                  <a:srgbClr val="000000"/>
                </a:solidFill>
              </a:rPr>
              <a:t>buffer</a:t>
            </a:r>
          </a:p>
        </p:txBody>
      </p:sp>
      <p:sp>
        <p:nvSpPr>
          <p:cNvPr id="16" name="TextBox 27"/>
          <p:cNvSpPr txBox="1">
            <a:spLocks noChangeArrowheads="1"/>
          </p:cNvSpPr>
          <p:nvPr/>
        </p:nvSpPr>
        <p:spPr bwMode="auto">
          <a:xfrm>
            <a:off x="4267200" y="3481737"/>
            <a:ext cx="2090738" cy="460375"/>
          </a:xfrm>
          <a:prstGeom prst="rect">
            <a:avLst/>
          </a:prstGeom>
          <a:solidFill>
            <a:schemeClr val="tx1"/>
          </a:solidFill>
          <a:ln w="9525">
            <a:solidFill>
              <a:srgbClr val="000000"/>
            </a:solidFill>
            <a:miter lim="800000"/>
            <a:headEnd/>
            <a:tailEnd/>
          </a:ln>
        </p:spPr>
        <p:txBody>
          <a:bodyPr wrap="none">
            <a:prstTxWarp prst="textNoShape">
              <a:avLst/>
            </a:prstTxWarp>
            <a:noAutofit/>
          </a:bodyPr>
          <a:lstStyle/>
          <a:p>
            <a:pPr algn="ctr"/>
            <a:r>
              <a:rPr lang="en-US" dirty="0">
                <a:solidFill>
                  <a:srgbClr val="000000"/>
                </a:solidFill>
              </a:rPr>
              <a:t>Return Address</a:t>
            </a:r>
          </a:p>
        </p:txBody>
      </p:sp>
      <p:sp>
        <p:nvSpPr>
          <p:cNvPr id="17" name="Rectangle 4"/>
          <p:cNvSpPr>
            <a:spLocks noChangeArrowheads="1"/>
          </p:cNvSpPr>
          <p:nvPr/>
        </p:nvSpPr>
        <p:spPr bwMode="auto">
          <a:xfrm>
            <a:off x="0" y="4305650"/>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8" name="TextBox 29"/>
          <p:cNvSpPr txBox="1">
            <a:spLocks noChangeArrowheads="1"/>
          </p:cNvSpPr>
          <p:nvPr/>
        </p:nvSpPr>
        <p:spPr bwMode="auto">
          <a:xfrm>
            <a:off x="2193925" y="4305650"/>
            <a:ext cx="1539875" cy="461962"/>
          </a:xfrm>
          <a:prstGeom prst="rect">
            <a:avLst/>
          </a:prstGeom>
          <a:solidFill>
            <a:srgbClr val="FFFFFF"/>
          </a:solidFill>
          <a:ln w="9525">
            <a:solidFill>
              <a:srgbClr val="000000"/>
            </a:solidFill>
            <a:miter lim="800000"/>
            <a:headEnd/>
            <a:tailEnd/>
          </a:ln>
        </p:spPr>
        <p:txBody>
          <a:bodyPr>
            <a:prstTxWarp prst="textNoShape">
              <a:avLst/>
            </a:prstTxWarp>
            <a:noAutofit/>
          </a:bodyPr>
          <a:lstStyle/>
          <a:p>
            <a:pPr algn="ctr"/>
            <a:r>
              <a:rPr lang="en-US">
                <a:solidFill>
                  <a:srgbClr val="000000"/>
                </a:solidFill>
              </a:rPr>
              <a:t>code</a:t>
            </a:r>
          </a:p>
        </p:txBody>
      </p:sp>
      <p:sp>
        <p:nvSpPr>
          <p:cNvPr id="19" name="TextBox 30"/>
          <p:cNvSpPr txBox="1">
            <a:spLocks noChangeArrowheads="1"/>
          </p:cNvSpPr>
          <p:nvPr/>
        </p:nvSpPr>
        <p:spPr bwMode="auto">
          <a:xfrm>
            <a:off x="4267200" y="4315175"/>
            <a:ext cx="2090738"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Return Address</a:t>
            </a:r>
          </a:p>
        </p:txBody>
      </p:sp>
      <p:sp>
        <p:nvSpPr>
          <p:cNvPr id="20" name="TextBox 31"/>
          <p:cNvSpPr txBox="1">
            <a:spLocks noChangeArrowheads="1"/>
          </p:cNvSpPr>
          <p:nvPr/>
        </p:nvSpPr>
        <p:spPr bwMode="auto">
          <a:xfrm>
            <a:off x="2209800" y="4315175"/>
            <a:ext cx="4191000" cy="461962"/>
          </a:xfrm>
          <a:prstGeom prst="rect">
            <a:avLst/>
          </a:prstGeom>
          <a:solidFill>
            <a:srgbClr val="990033">
              <a:alpha val="50195"/>
            </a:srgbClr>
          </a:solidFill>
          <a:ln w="9525">
            <a:solidFill>
              <a:schemeClr val="tx1"/>
            </a:solidFill>
            <a:miter lim="800000"/>
            <a:headEnd/>
            <a:tailEnd/>
          </a:ln>
        </p:spPr>
        <p:txBody>
          <a:bodyPr>
            <a:prstTxWarp prst="textNoShape">
              <a:avLst/>
            </a:prstTxWarp>
            <a:noAutofit/>
          </a:bodyPr>
          <a:lstStyle/>
          <a:p>
            <a:r>
              <a:rPr lang="en-US">
                <a:solidFill>
                  <a:srgbClr val="000000"/>
                </a:solidFill>
              </a:rPr>
              <a:t>  </a:t>
            </a:r>
          </a:p>
        </p:txBody>
      </p:sp>
      <p:cxnSp>
        <p:nvCxnSpPr>
          <p:cNvPr id="21" name="Elbow Connector 33"/>
          <p:cNvCxnSpPr>
            <a:cxnSpLocks noChangeShapeType="1"/>
            <a:stCxn id="20" idx="3"/>
            <a:endCxn id="18" idx="1"/>
          </p:cNvCxnSpPr>
          <p:nvPr/>
        </p:nvCxnSpPr>
        <p:spPr bwMode="auto">
          <a:xfrm flipH="1" flipV="1">
            <a:off x="2193925" y="4537425"/>
            <a:ext cx="4206875" cy="7937"/>
          </a:xfrm>
          <a:prstGeom prst="bentConnector5">
            <a:avLst>
              <a:gd name="adj1" fmla="val -5435"/>
              <a:gd name="adj2" fmla="val -6559204"/>
              <a:gd name="adj3" fmla="val 105435"/>
            </a:avLst>
          </a:prstGeom>
          <a:noFill/>
          <a:ln w="9525">
            <a:solidFill>
              <a:schemeClr val="tx1"/>
            </a:solidFill>
            <a:round/>
            <a:headEnd/>
            <a:tailEnd type="arrow" w="med" len="med"/>
          </a:ln>
        </p:spPr>
      </p:cxnSp>
      <p:sp>
        <p:nvSpPr>
          <p:cNvPr id="22" name="TextBox 13"/>
          <p:cNvSpPr txBox="1">
            <a:spLocks noChangeArrowheads="1"/>
          </p:cNvSpPr>
          <p:nvPr/>
        </p:nvSpPr>
        <p:spPr bwMode="auto">
          <a:xfrm>
            <a:off x="6400800" y="853435"/>
            <a:ext cx="2743200" cy="369332"/>
          </a:xfrm>
          <a:prstGeom prst="rect">
            <a:avLst/>
          </a:prstGeom>
          <a:noFill/>
          <a:ln w="9525">
            <a:noFill/>
            <a:miter lim="800000"/>
            <a:headEnd/>
            <a:tailEnd/>
          </a:ln>
        </p:spPr>
        <p:txBody>
          <a:bodyPr wrap="square">
            <a:prstTxWarp prst="textNoShape">
              <a:avLst/>
            </a:prstTxWarp>
            <a:spAutoFit/>
          </a:bodyPr>
          <a:lstStyle/>
          <a:p>
            <a:r>
              <a:rPr lang="en-US" b="1" dirty="0"/>
              <a:t>Run time stack</a:t>
            </a:r>
          </a:p>
        </p:txBody>
      </p:sp>
      <p:sp>
        <p:nvSpPr>
          <p:cNvPr id="23" name="TextBox 13"/>
          <p:cNvSpPr txBox="1">
            <a:spLocks noChangeArrowheads="1"/>
          </p:cNvSpPr>
          <p:nvPr/>
        </p:nvSpPr>
        <p:spPr bwMode="auto">
          <a:xfrm>
            <a:off x="6400800" y="1969491"/>
            <a:ext cx="2743200" cy="369332"/>
          </a:xfrm>
          <a:prstGeom prst="rect">
            <a:avLst/>
          </a:prstGeom>
          <a:noFill/>
          <a:ln w="9525">
            <a:noFill/>
            <a:miter lim="800000"/>
            <a:headEnd/>
            <a:tailEnd/>
          </a:ln>
        </p:spPr>
        <p:txBody>
          <a:bodyPr wrap="square">
            <a:prstTxWarp prst="textNoShape">
              <a:avLst/>
            </a:prstTxWarp>
            <a:spAutoFit/>
          </a:bodyPr>
          <a:lstStyle/>
          <a:p>
            <a:r>
              <a:rPr lang="en-US" b="1" dirty="0"/>
              <a:t>Variable Attack</a:t>
            </a:r>
          </a:p>
        </p:txBody>
      </p:sp>
      <p:sp>
        <p:nvSpPr>
          <p:cNvPr id="24" name="TextBox 13"/>
          <p:cNvSpPr txBox="1">
            <a:spLocks noChangeArrowheads="1"/>
          </p:cNvSpPr>
          <p:nvPr/>
        </p:nvSpPr>
        <p:spPr bwMode="auto">
          <a:xfrm>
            <a:off x="6400800" y="3100463"/>
            <a:ext cx="2743200" cy="369332"/>
          </a:xfrm>
          <a:prstGeom prst="rect">
            <a:avLst/>
          </a:prstGeom>
          <a:noFill/>
          <a:ln w="9525">
            <a:noFill/>
            <a:miter lim="800000"/>
            <a:headEnd/>
            <a:tailEnd/>
          </a:ln>
        </p:spPr>
        <p:txBody>
          <a:bodyPr wrap="square">
            <a:prstTxWarp prst="textNoShape">
              <a:avLst/>
            </a:prstTxWarp>
            <a:spAutoFit/>
          </a:bodyPr>
          <a:lstStyle/>
          <a:p>
            <a:r>
              <a:rPr lang="en-US" b="1" dirty="0"/>
              <a:t>Stack Attack</a:t>
            </a:r>
          </a:p>
        </p:txBody>
      </p:sp>
      <p:sp>
        <p:nvSpPr>
          <p:cNvPr id="3" name="Slide Number Placeholder 2"/>
          <p:cNvSpPr>
            <a:spLocks noGrp="1"/>
          </p:cNvSpPr>
          <p:nvPr>
            <p:ph type="sldNum" sz="quarter" idx="12"/>
          </p:nvPr>
        </p:nvSpPr>
        <p:spPr/>
        <p:txBody>
          <a:bodyPr/>
          <a:lstStyle/>
          <a:p>
            <a:fld id="{A2A17EAB-8B51-5C40-8776-6683E51FA7A0}" type="slidenum">
              <a:rPr lang="en-US" smtClean="0"/>
              <a:t>35</a:t>
            </a:fld>
            <a:endParaRPr lang="en-US"/>
          </a:p>
        </p:txBody>
      </p:sp>
    </p:spTree>
    <p:extLst>
      <p:ext uri="{BB962C8B-B14F-4D97-AF65-F5344CB8AC3E}">
        <p14:creationId xmlns:p14="http://schemas.microsoft.com/office/powerpoint/2010/main" val="2138944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35763"/>
            <a:ext cx="7315200" cy="1494448"/>
          </a:xfrm>
        </p:spPr>
        <p:txBody>
          <a:bodyPr/>
          <a:lstStyle/>
          <a:p>
            <a:r>
              <a:rPr lang="en-US" dirty="0"/>
              <a:t>Run Example Code</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36</a:t>
            </a:fld>
            <a:endParaRPr lang="en-US"/>
          </a:p>
        </p:txBody>
      </p:sp>
    </p:spTree>
    <p:extLst>
      <p:ext uri="{BB962C8B-B14F-4D97-AF65-F5344CB8AC3E}">
        <p14:creationId xmlns:p14="http://schemas.microsoft.com/office/powerpoint/2010/main" val="1065278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Buffer Overrun Code</a:t>
            </a:r>
          </a:p>
        </p:txBody>
      </p:sp>
      <p:sp>
        <p:nvSpPr>
          <p:cNvPr id="3" name="Content Placeholder 2"/>
          <p:cNvSpPr>
            <a:spLocks noGrp="1"/>
          </p:cNvSpPr>
          <p:nvPr>
            <p:ph idx="1"/>
          </p:nvPr>
        </p:nvSpPr>
        <p:spPr/>
        <p:txBody>
          <a:bodyPr>
            <a:normAutofit fontScale="85000" lnSpcReduction="20000"/>
          </a:bodyPr>
          <a:lstStyle/>
          <a:p>
            <a:pPr marL="457200" indent="-457200">
              <a:lnSpc>
                <a:spcPct val="120000"/>
              </a:lnSpc>
              <a:spcBef>
                <a:spcPts val="0"/>
              </a:spcBef>
              <a:buFont typeface="+mj-lt"/>
              <a:buAutoNum type="arabicPeriod"/>
            </a:pPr>
            <a:r>
              <a:rPr lang="en-US" dirty="0"/>
              <a:t>#include &lt;</a:t>
            </a:r>
            <a:r>
              <a:rPr lang="en-US" dirty="0" err="1"/>
              <a:t>stdio.h</a:t>
            </a:r>
            <a:r>
              <a:rPr lang="en-US" dirty="0"/>
              <a:t>&gt;</a:t>
            </a:r>
          </a:p>
          <a:p>
            <a:pPr marL="457200" indent="-457200">
              <a:lnSpc>
                <a:spcPct val="120000"/>
              </a:lnSpc>
              <a:spcBef>
                <a:spcPts val="0"/>
              </a:spcBef>
              <a:buFont typeface="+mj-lt"/>
              <a:buAutoNum type="arabicPeriod"/>
            </a:pPr>
            <a:r>
              <a:rPr lang="en-US" dirty="0"/>
              <a:t>#include &lt;</a:t>
            </a:r>
            <a:r>
              <a:rPr lang="en-US" dirty="0" err="1"/>
              <a:t>string.h</a:t>
            </a:r>
            <a:r>
              <a:rPr lang="en-US" dirty="0"/>
              <a:t>&gt;</a:t>
            </a:r>
          </a:p>
          <a:p>
            <a:pPr marL="457200" indent="-457200">
              <a:lnSpc>
                <a:spcPct val="120000"/>
              </a:lnSpc>
              <a:spcBef>
                <a:spcPts val="0"/>
              </a:spcBef>
              <a:buFont typeface="+mj-lt"/>
              <a:buAutoNum type="arabicPeriod"/>
            </a:pPr>
            <a:r>
              <a:rPr lang="en-US" dirty="0" err="1"/>
              <a:t>int</a:t>
            </a:r>
            <a:r>
              <a:rPr lang="en-US" dirty="0"/>
              <a:t> main ( void ) {</a:t>
            </a:r>
          </a:p>
          <a:p>
            <a:pPr marL="457200" indent="-457200">
              <a:lnSpc>
                <a:spcPct val="120000"/>
              </a:lnSpc>
              <a:spcBef>
                <a:spcPts val="0"/>
              </a:spcBef>
              <a:buFont typeface="+mj-lt"/>
              <a:buAutoNum type="arabicPeriod"/>
            </a:pPr>
            <a:r>
              <a:rPr lang="en-US" dirty="0"/>
              <a:t>  char buff [ 15 ]; </a:t>
            </a:r>
            <a:r>
              <a:rPr lang="en-US" dirty="0" err="1"/>
              <a:t>int</a:t>
            </a:r>
            <a:r>
              <a:rPr lang="en-US" dirty="0"/>
              <a:t> ace = 0;</a:t>
            </a:r>
          </a:p>
          <a:p>
            <a:pPr marL="457200" indent="-457200">
              <a:lnSpc>
                <a:spcPct val="120000"/>
              </a:lnSpc>
              <a:spcBef>
                <a:spcPts val="0"/>
              </a:spcBef>
              <a:buFont typeface="+mj-lt"/>
              <a:buAutoNum type="arabicPeriod"/>
            </a:pPr>
            <a:r>
              <a:rPr lang="en-US" dirty="0"/>
              <a:t>  </a:t>
            </a:r>
            <a:r>
              <a:rPr lang="en-US" dirty="0" err="1"/>
              <a:t>printf</a:t>
            </a:r>
            <a:r>
              <a:rPr lang="en-US" dirty="0"/>
              <a:t> ( "\n Enter best class ever : \n" );</a:t>
            </a:r>
          </a:p>
          <a:p>
            <a:pPr marL="457200" indent="-457200">
              <a:lnSpc>
                <a:spcPct val="120000"/>
              </a:lnSpc>
              <a:spcBef>
                <a:spcPts val="0"/>
              </a:spcBef>
              <a:buFont typeface="+mj-lt"/>
              <a:buAutoNum type="arabicPeriod"/>
            </a:pPr>
            <a:r>
              <a:rPr lang="en-US" dirty="0"/>
              <a:t> </a:t>
            </a:r>
            <a:r>
              <a:rPr lang="en-US" dirty="0">
                <a:solidFill>
                  <a:schemeClr val="bg1"/>
                </a:solidFill>
              </a:rPr>
              <a:t> gets ( buff );</a:t>
            </a:r>
          </a:p>
          <a:p>
            <a:pPr marL="457200" indent="-457200">
              <a:lnSpc>
                <a:spcPct val="120000"/>
              </a:lnSpc>
              <a:spcBef>
                <a:spcPts val="0"/>
              </a:spcBef>
              <a:buFont typeface="+mj-lt"/>
              <a:buAutoNum type="arabicPeriod"/>
            </a:pPr>
            <a:r>
              <a:rPr lang="en-US" dirty="0"/>
              <a:t>  if ( </a:t>
            </a:r>
            <a:r>
              <a:rPr lang="en-US" dirty="0" err="1"/>
              <a:t>strcmp</a:t>
            </a:r>
            <a:r>
              <a:rPr lang="en-US" dirty="0"/>
              <a:t> ( buff, "imps" ) ) {</a:t>
            </a:r>
          </a:p>
          <a:p>
            <a:pPr marL="457200" indent="-457200">
              <a:lnSpc>
                <a:spcPct val="120000"/>
              </a:lnSpc>
              <a:spcBef>
                <a:spcPts val="0"/>
              </a:spcBef>
              <a:buFont typeface="+mj-lt"/>
              <a:buAutoNum type="arabicPeriod"/>
            </a:pPr>
            <a:r>
              <a:rPr lang="en-US" dirty="0"/>
              <a:t>      </a:t>
            </a:r>
            <a:r>
              <a:rPr lang="en-US" dirty="0" err="1"/>
              <a:t>printf</a:t>
            </a:r>
            <a:r>
              <a:rPr lang="en-US" dirty="0"/>
              <a:t> ( "\n %s is wrong! You should FAIL! \n ace=%</a:t>
            </a:r>
            <a:r>
              <a:rPr lang="en-US" dirty="0" err="1"/>
              <a:t>i</a:t>
            </a:r>
            <a:r>
              <a:rPr lang="en-US" dirty="0"/>
              <a:t>\n", buff, ace ); }</a:t>
            </a:r>
          </a:p>
          <a:p>
            <a:pPr marL="457200" indent="-457200">
              <a:lnSpc>
                <a:spcPct val="120000"/>
              </a:lnSpc>
              <a:spcBef>
                <a:spcPts val="0"/>
              </a:spcBef>
              <a:buFont typeface="+mj-lt"/>
              <a:buAutoNum type="arabicPeriod"/>
            </a:pPr>
            <a:r>
              <a:rPr lang="en-US" dirty="0"/>
              <a:t>  else  { </a:t>
            </a:r>
            <a:r>
              <a:rPr lang="en-US" dirty="0" err="1"/>
              <a:t>printf</a:t>
            </a:r>
            <a:r>
              <a:rPr lang="en-US" dirty="0"/>
              <a:t> ( "Correct! \n") ; ace = 1; }</a:t>
            </a:r>
          </a:p>
          <a:p>
            <a:pPr marL="457200" indent="-457200">
              <a:lnSpc>
                <a:spcPct val="120000"/>
              </a:lnSpc>
              <a:spcBef>
                <a:spcPts val="0"/>
              </a:spcBef>
              <a:buFont typeface="+mj-lt"/>
              <a:buAutoNum type="arabicPeriod"/>
            </a:pPr>
            <a:r>
              <a:rPr lang="en-US" dirty="0"/>
              <a:t>  if ( ace ) {  </a:t>
            </a:r>
            <a:r>
              <a:rPr lang="en-US" dirty="0" err="1"/>
              <a:t>printf</a:t>
            </a:r>
            <a:r>
              <a:rPr lang="en-US" dirty="0"/>
              <a:t> ( "You get an A! \n" ); }</a:t>
            </a:r>
          </a:p>
          <a:p>
            <a:pPr marL="457200" indent="-457200">
              <a:lnSpc>
                <a:spcPct val="120000"/>
              </a:lnSpc>
              <a:spcBef>
                <a:spcPts val="0"/>
              </a:spcBef>
              <a:buFont typeface="+mj-lt"/>
              <a:buAutoNum type="arabicPeriod"/>
            </a:pPr>
            <a:r>
              <a:rPr lang="en-US" dirty="0"/>
              <a:t>  return 0; }</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6" name="TextBox 5"/>
          <p:cNvSpPr txBox="1"/>
          <p:nvPr/>
        </p:nvSpPr>
        <p:spPr>
          <a:xfrm>
            <a:off x="3856974" y="2469815"/>
            <a:ext cx="4343400" cy="707886"/>
          </a:xfrm>
          <a:prstGeom prst="rect">
            <a:avLst/>
          </a:prstGeom>
          <a:noFill/>
        </p:spPr>
        <p:txBody>
          <a:bodyPr wrap="square" rtlCol="0" anchor="t" anchorCtr="0">
            <a:spAutoFit/>
          </a:bodyPr>
          <a:lstStyle/>
          <a:p>
            <a:pPr algn="l"/>
            <a:r>
              <a:rPr lang="en-US" sz="2800" dirty="0">
                <a:solidFill>
                  <a:srgbClr val="000000"/>
                </a:solidFill>
              </a:rPr>
              <a:t>}</a:t>
            </a:r>
            <a:r>
              <a:rPr lang="en-US" sz="4000" dirty="0">
                <a:solidFill>
                  <a:srgbClr val="000000"/>
                </a:solidFill>
              </a:rPr>
              <a:t> </a:t>
            </a:r>
            <a:r>
              <a:rPr lang="en-US" sz="2400" dirty="0">
                <a:solidFill>
                  <a:srgbClr val="000000"/>
                </a:solidFill>
              </a:rPr>
              <a:t>The Naughty Line</a:t>
            </a:r>
            <a:endParaRPr lang="en-US" sz="1100" dirty="0">
              <a:solidFill>
                <a:srgbClr val="000000"/>
              </a:solidFill>
            </a:endParaRPr>
          </a:p>
        </p:txBody>
      </p:sp>
      <p:sp>
        <p:nvSpPr>
          <p:cNvPr id="5" name="Slide Number Placeholder 4"/>
          <p:cNvSpPr>
            <a:spLocks noGrp="1"/>
          </p:cNvSpPr>
          <p:nvPr>
            <p:ph type="sldNum" sz="quarter" idx="12"/>
          </p:nvPr>
        </p:nvSpPr>
        <p:spPr/>
        <p:txBody>
          <a:bodyPr/>
          <a:lstStyle/>
          <a:p>
            <a:fld id="{A2A17EAB-8B51-5C40-8776-6683E51FA7A0}" type="slidenum">
              <a:rPr lang="en-US" smtClean="0"/>
              <a:t>37</a:t>
            </a:fld>
            <a:endParaRPr lang="en-US"/>
          </a:p>
        </p:txBody>
      </p:sp>
    </p:spTree>
    <p:extLst>
      <p:ext uri="{BB962C8B-B14F-4D97-AF65-F5344CB8AC3E}">
        <p14:creationId xmlns:p14="http://schemas.microsoft.com/office/powerpoint/2010/main" val="3611239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Three-way Handshake</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6" name="Cube 11"/>
          <p:cNvSpPr>
            <a:spLocks noChangeArrowheads="1"/>
          </p:cNvSpPr>
          <p:nvPr/>
        </p:nvSpPr>
        <p:spPr bwMode="auto">
          <a:xfrm>
            <a:off x="1981200" y="224790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6324600" y="179070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a:off x="3962400" y="179070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t>
            </a:r>
          </a:p>
        </p:txBody>
      </p:sp>
      <p:sp>
        <p:nvSpPr>
          <p:cNvPr id="9" name="Right Arrow 24"/>
          <p:cNvSpPr>
            <a:spLocks noChangeArrowheads="1"/>
          </p:cNvSpPr>
          <p:nvPr/>
        </p:nvSpPr>
        <p:spPr bwMode="auto">
          <a:xfrm>
            <a:off x="3962400" y="308610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ACK</a:t>
            </a:r>
          </a:p>
        </p:txBody>
      </p:sp>
      <p:sp>
        <p:nvSpPr>
          <p:cNvPr id="10" name="Left Arrow 25"/>
          <p:cNvSpPr>
            <a:spLocks noChangeArrowheads="1"/>
          </p:cNvSpPr>
          <p:nvPr/>
        </p:nvSpPr>
        <p:spPr bwMode="auto">
          <a:xfrm>
            <a:off x="3886200" y="2476500"/>
            <a:ext cx="1447800" cy="533400"/>
          </a:xfrm>
          <a:prstGeom prst="lef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SYN-ACK</a:t>
            </a:r>
          </a:p>
        </p:txBody>
      </p:sp>
      <p:sp>
        <p:nvSpPr>
          <p:cNvPr id="3" name="Slide Number Placeholder 2"/>
          <p:cNvSpPr>
            <a:spLocks noGrp="1"/>
          </p:cNvSpPr>
          <p:nvPr>
            <p:ph type="sldNum" sz="quarter" idx="12"/>
          </p:nvPr>
        </p:nvSpPr>
        <p:spPr/>
        <p:txBody>
          <a:bodyPr/>
          <a:lstStyle/>
          <a:p>
            <a:fld id="{A2A17EAB-8B51-5C40-8776-6683E51FA7A0}" type="slidenum">
              <a:rPr lang="en-US" smtClean="0"/>
              <a:t>38</a:t>
            </a:fld>
            <a:endParaRPr lang="en-US"/>
          </a:p>
        </p:txBody>
      </p:sp>
    </p:spTree>
    <p:extLst>
      <p:ext uri="{BB962C8B-B14F-4D97-AF65-F5344CB8AC3E}">
        <p14:creationId xmlns:p14="http://schemas.microsoft.com/office/powerpoint/2010/main" val="1591266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 Flood Attack</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6" name="Cube 11"/>
          <p:cNvSpPr>
            <a:spLocks noChangeArrowheads="1"/>
          </p:cNvSpPr>
          <p:nvPr/>
        </p:nvSpPr>
        <p:spPr bwMode="auto">
          <a:xfrm>
            <a:off x="1981200" y="224485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6324600" y="178765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a:off x="3962400" y="178765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t>
            </a:r>
          </a:p>
        </p:txBody>
      </p:sp>
      <p:sp>
        <p:nvSpPr>
          <p:cNvPr id="10" name="Left Arrow 25"/>
          <p:cNvSpPr>
            <a:spLocks noChangeArrowheads="1"/>
          </p:cNvSpPr>
          <p:nvPr/>
        </p:nvSpPr>
        <p:spPr bwMode="auto">
          <a:xfrm rot="20057174">
            <a:off x="3886199" y="3102312"/>
            <a:ext cx="1447800" cy="533400"/>
          </a:xfrm>
          <a:prstGeom prst="lef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dirty="0">
                <a:solidFill>
                  <a:srgbClr val="000000"/>
                </a:solidFill>
              </a:rPr>
              <a:t>SYN-ACK</a:t>
            </a:r>
          </a:p>
        </p:txBody>
      </p:sp>
      <p:sp>
        <p:nvSpPr>
          <p:cNvPr id="11" name="Cube 11"/>
          <p:cNvSpPr>
            <a:spLocks noChangeArrowheads="1"/>
          </p:cNvSpPr>
          <p:nvPr/>
        </p:nvSpPr>
        <p:spPr bwMode="auto">
          <a:xfrm>
            <a:off x="1981200" y="3566164"/>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39</a:t>
            </a:fld>
            <a:endParaRPr lang="en-US"/>
          </a:p>
        </p:txBody>
      </p:sp>
    </p:spTree>
    <p:extLst>
      <p:ext uri="{BB962C8B-B14F-4D97-AF65-F5344CB8AC3E}">
        <p14:creationId xmlns:p14="http://schemas.microsoft.com/office/powerpoint/2010/main" val="998449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 – Nice </a:t>
            </a:r>
            <a:br>
              <a:rPr lang="en-US" dirty="0"/>
            </a:br>
            <a:r>
              <a:rPr lang="en-US" dirty="0"/>
              <a:t>Improvement!</a:t>
            </a:r>
          </a:p>
        </p:txBody>
      </p:sp>
      <p:sp>
        <p:nvSpPr>
          <p:cNvPr id="3" name="Content Placeholder 2"/>
          <p:cNvSpPr>
            <a:spLocks noGrp="1"/>
          </p:cNvSpPr>
          <p:nvPr>
            <p:ph sz="half" idx="1"/>
          </p:nvPr>
        </p:nvSpPr>
        <p:spPr>
          <a:xfrm>
            <a:off x="187037" y="1165514"/>
            <a:ext cx="3566636" cy="3759080"/>
          </a:xfrm>
        </p:spPr>
        <p:txBody>
          <a:bodyPr>
            <a:normAutofit fontScale="85000" lnSpcReduction="10000"/>
          </a:bodyPr>
          <a:lstStyle/>
          <a:p>
            <a:r>
              <a:rPr lang="en-US" dirty="0"/>
              <a:t>Search results provide a single data point, motivation, and anecdotal context. Still need to back claims with high quality source and data.</a:t>
            </a:r>
          </a:p>
          <a:p>
            <a:r>
              <a:rPr lang="en-US" dirty="0"/>
              <a:t>Use sources that back claims with data</a:t>
            </a:r>
          </a:p>
          <a:p>
            <a:r>
              <a:rPr lang="en-US" dirty="0"/>
              <a:t>Use backing data, including counter point and rebuttal</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Quantify</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dirty="0"/>
              <a:t>Instead of terms like: less, more, a lot, huge, great, big, tiny, growing, etc.</a:t>
            </a:r>
          </a:p>
          <a:p>
            <a:r>
              <a:rPr lang="en-US" dirty="0"/>
              <a:t>Try reading paper out loud to yourself to catch typos, grammatical errors, contradictions</a:t>
            </a:r>
          </a:p>
          <a:p>
            <a:r>
              <a:rPr lang="en-US" dirty="0"/>
              <a:t>http://</a:t>
            </a:r>
            <a:r>
              <a:rPr lang="en-US" dirty="0" err="1"/>
              <a:t>socialimps.keithpray.net</a:t>
            </a:r>
            <a:r>
              <a:rPr lang="en-US" dirty="0"/>
              <a:t>/assignments/paper-guidelines/</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pic>
        <p:nvPicPr>
          <p:cNvPr id="7" name="Picture 6">
            <a:extLst>
              <a:ext uri="{FF2B5EF4-FFF2-40B4-BE49-F238E27FC236}">
                <a16:creationId xmlns:a16="http://schemas.microsoft.com/office/drawing/2014/main" id="{23A2DCF2-B966-678D-61DF-74665944B5D8}"/>
              </a:ext>
            </a:extLst>
          </p:cNvPr>
          <p:cNvPicPr>
            <a:picLocks noChangeAspect="1"/>
          </p:cNvPicPr>
          <p:nvPr/>
        </p:nvPicPr>
        <p:blipFill>
          <a:blip r:embed="rId3"/>
          <a:stretch>
            <a:fillRect/>
          </a:stretch>
        </p:blipFill>
        <p:spPr>
          <a:xfrm>
            <a:off x="3665588" y="454398"/>
            <a:ext cx="5478412" cy="4327152"/>
          </a:xfrm>
          <a:prstGeom prst="rect">
            <a:avLst/>
          </a:prstGeom>
        </p:spPr>
      </p:pic>
    </p:spTree>
    <p:extLst>
      <p:ext uri="{BB962C8B-B14F-4D97-AF65-F5344CB8AC3E}">
        <p14:creationId xmlns:p14="http://schemas.microsoft.com/office/powerpoint/2010/main" val="699123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Ping Attack</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6" name="Cube 11"/>
          <p:cNvSpPr>
            <a:spLocks noChangeArrowheads="1"/>
          </p:cNvSpPr>
          <p:nvPr/>
        </p:nvSpPr>
        <p:spPr bwMode="auto">
          <a:xfrm>
            <a:off x="304800" y="259080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3962400" y="614363"/>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rot="20562649">
            <a:off x="1447800" y="2438400"/>
            <a:ext cx="1447800" cy="533400"/>
          </a:xfrm>
          <a:prstGeom prst="rightArrow">
            <a:avLst>
              <a:gd name="adj1" fmla="val 50000"/>
              <a:gd name="adj2" fmla="val 50001"/>
            </a:avLst>
          </a:prstGeom>
          <a:solidFill>
            <a:srgbClr val="FFFFFF"/>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ping</a:t>
            </a:r>
          </a:p>
        </p:txBody>
      </p:sp>
      <p:sp>
        <p:nvSpPr>
          <p:cNvPr id="9" name="TextBox 13"/>
          <p:cNvSpPr txBox="1">
            <a:spLocks noChangeArrowheads="1"/>
          </p:cNvSpPr>
          <p:nvPr/>
        </p:nvSpPr>
        <p:spPr bwMode="auto">
          <a:xfrm>
            <a:off x="228600" y="2057400"/>
            <a:ext cx="1262063" cy="461963"/>
          </a:xfrm>
          <a:prstGeom prst="rect">
            <a:avLst/>
          </a:prstGeom>
          <a:noFill/>
          <a:ln w="9525">
            <a:noFill/>
            <a:miter lim="800000"/>
            <a:headEnd/>
            <a:tailEnd/>
          </a:ln>
        </p:spPr>
        <p:txBody>
          <a:bodyPr wrap="none">
            <a:prstTxWarp prst="textNoShape">
              <a:avLst/>
            </a:prstTxWarp>
            <a:spAutoFit/>
          </a:bodyPr>
          <a:lstStyle/>
          <a:p>
            <a:r>
              <a:rPr lang="en-US">
                <a:solidFill>
                  <a:srgbClr val="000000"/>
                </a:solidFill>
              </a:rPr>
              <a:t>Attacker</a:t>
            </a:r>
          </a:p>
        </p:txBody>
      </p:sp>
      <p:sp>
        <p:nvSpPr>
          <p:cNvPr id="10" name="Cube 14"/>
          <p:cNvSpPr>
            <a:spLocks noChangeArrowheads="1"/>
          </p:cNvSpPr>
          <p:nvPr/>
        </p:nvSpPr>
        <p:spPr bwMode="auto">
          <a:xfrm>
            <a:off x="3962400" y="2976563"/>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1" name="Cube 15"/>
          <p:cNvSpPr>
            <a:spLocks noChangeArrowheads="1"/>
          </p:cNvSpPr>
          <p:nvPr/>
        </p:nvSpPr>
        <p:spPr bwMode="auto">
          <a:xfrm>
            <a:off x="8153400" y="182880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2" name="Right Arrow 16"/>
          <p:cNvSpPr>
            <a:spLocks noChangeArrowheads="1"/>
          </p:cNvSpPr>
          <p:nvPr/>
        </p:nvSpPr>
        <p:spPr bwMode="auto">
          <a:xfrm rot="1047622">
            <a:off x="1524000" y="3124200"/>
            <a:ext cx="1447800" cy="533400"/>
          </a:xfrm>
          <a:prstGeom prst="rightArrow">
            <a:avLst>
              <a:gd name="adj1" fmla="val 50000"/>
              <a:gd name="adj2" fmla="val 50001"/>
            </a:avLst>
          </a:prstGeom>
          <a:solidFill>
            <a:srgbClr val="FFFFFF"/>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ping</a:t>
            </a:r>
          </a:p>
        </p:txBody>
      </p:sp>
      <p:sp>
        <p:nvSpPr>
          <p:cNvPr id="13" name="Cube 17"/>
          <p:cNvSpPr>
            <a:spLocks noChangeArrowheads="1"/>
          </p:cNvSpPr>
          <p:nvPr/>
        </p:nvSpPr>
        <p:spPr bwMode="auto">
          <a:xfrm>
            <a:off x="6096000" y="494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4" name="Cube 19"/>
          <p:cNvSpPr>
            <a:spLocks noChangeArrowheads="1"/>
          </p:cNvSpPr>
          <p:nvPr/>
        </p:nvSpPr>
        <p:spPr bwMode="auto">
          <a:xfrm>
            <a:off x="6096000" y="1637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5" name="Cube 21"/>
          <p:cNvSpPr>
            <a:spLocks noChangeArrowheads="1"/>
          </p:cNvSpPr>
          <p:nvPr/>
        </p:nvSpPr>
        <p:spPr bwMode="auto">
          <a:xfrm>
            <a:off x="6096000" y="2780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6" name="Cube 22"/>
          <p:cNvSpPr>
            <a:spLocks noChangeArrowheads="1"/>
          </p:cNvSpPr>
          <p:nvPr/>
        </p:nvSpPr>
        <p:spPr bwMode="auto">
          <a:xfrm>
            <a:off x="6096000" y="3923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cxnSp>
        <p:nvCxnSpPr>
          <p:cNvPr id="18" name="Straight Arrow Connector 26"/>
          <p:cNvCxnSpPr>
            <a:cxnSpLocks noChangeShapeType="1"/>
            <a:stCxn id="7" idx="5"/>
            <a:endCxn id="13" idx="2"/>
          </p:cNvCxnSpPr>
          <p:nvPr/>
        </p:nvCxnSpPr>
        <p:spPr bwMode="auto">
          <a:xfrm flipV="1">
            <a:off x="4800600" y="1113644"/>
            <a:ext cx="1295400" cy="348444"/>
          </a:xfrm>
          <a:prstGeom prst="straightConnector1">
            <a:avLst/>
          </a:prstGeom>
          <a:noFill/>
          <a:ln w="9525">
            <a:solidFill>
              <a:schemeClr val="tx1"/>
            </a:solidFill>
            <a:round/>
            <a:headEnd/>
            <a:tailEnd type="arrow" w="med" len="med"/>
          </a:ln>
        </p:spPr>
      </p:cxnSp>
      <p:cxnSp>
        <p:nvCxnSpPr>
          <p:cNvPr id="19" name="Straight Arrow Connector 28"/>
          <p:cNvCxnSpPr>
            <a:cxnSpLocks noChangeShapeType="1"/>
            <a:endCxn id="14" idx="2"/>
          </p:cNvCxnSpPr>
          <p:nvPr/>
        </p:nvCxnSpPr>
        <p:spPr bwMode="auto">
          <a:xfrm>
            <a:off x="4800600" y="1828800"/>
            <a:ext cx="1295400" cy="427844"/>
          </a:xfrm>
          <a:prstGeom prst="straightConnector1">
            <a:avLst/>
          </a:prstGeom>
          <a:noFill/>
          <a:ln w="9525">
            <a:solidFill>
              <a:schemeClr val="tx1"/>
            </a:solidFill>
            <a:round/>
            <a:headEnd/>
            <a:tailEnd type="arrow" w="med" len="med"/>
          </a:ln>
        </p:spPr>
      </p:cxnSp>
      <p:cxnSp>
        <p:nvCxnSpPr>
          <p:cNvPr id="20" name="Straight Arrow Connector 30"/>
          <p:cNvCxnSpPr>
            <a:cxnSpLocks noChangeShapeType="1"/>
            <a:stCxn id="10" idx="5"/>
            <a:endCxn id="15" idx="2"/>
          </p:cNvCxnSpPr>
          <p:nvPr/>
        </p:nvCxnSpPr>
        <p:spPr bwMode="auto">
          <a:xfrm flipV="1">
            <a:off x="4800600" y="3399644"/>
            <a:ext cx="1295400" cy="424644"/>
          </a:xfrm>
          <a:prstGeom prst="straightConnector1">
            <a:avLst/>
          </a:prstGeom>
          <a:noFill/>
          <a:ln w="9525">
            <a:solidFill>
              <a:schemeClr val="tx1"/>
            </a:solidFill>
            <a:round/>
            <a:headEnd/>
            <a:tailEnd type="arrow" w="med" len="med"/>
          </a:ln>
        </p:spPr>
      </p:cxnSp>
      <p:cxnSp>
        <p:nvCxnSpPr>
          <p:cNvPr id="21" name="Straight Arrow Connector 32"/>
          <p:cNvCxnSpPr>
            <a:cxnSpLocks noChangeShapeType="1"/>
            <a:endCxn id="16" idx="2"/>
          </p:cNvCxnSpPr>
          <p:nvPr/>
        </p:nvCxnSpPr>
        <p:spPr bwMode="auto">
          <a:xfrm>
            <a:off x="4800600" y="4124916"/>
            <a:ext cx="1295400" cy="417728"/>
          </a:xfrm>
          <a:prstGeom prst="straightConnector1">
            <a:avLst/>
          </a:prstGeom>
          <a:noFill/>
          <a:ln w="9525">
            <a:solidFill>
              <a:schemeClr val="tx1"/>
            </a:solidFill>
            <a:round/>
            <a:headEnd/>
            <a:tailEnd type="arrow" w="med" len="med"/>
          </a:ln>
        </p:spPr>
      </p:cxnSp>
      <p:cxnSp>
        <p:nvCxnSpPr>
          <p:cNvPr id="23" name="Straight Arrow Connector 37"/>
          <p:cNvCxnSpPr>
            <a:cxnSpLocks noChangeShapeType="1"/>
          </p:cNvCxnSpPr>
          <p:nvPr/>
        </p:nvCxnSpPr>
        <p:spPr bwMode="auto">
          <a:xfrm rot="16200000" flipH="1">
            <a:off x="6743700" y="876300"/>
            <a:ext cx="1752600" cy="1066800"/>
          </a:xfrm>
          <a:prstGeom prst="straightConnector1">
            <a:avLst/>
          </a:prstGeom>
          <a:noFill/>
          <a:ln w="9525">
            <a:solidFill>
              <a:schemeClr val="tx1"/>
            </a:solidFill>
            <a:round/>
            <a:headEnd/>
            <a:tailEnd type="arrow" w="med" len="med"/>
          </a:ln>
        </p:spPr>
      </p:cxnSp>
      <p:cxnSp>
        <p:nvCxnSpPr>
          <p:cNvPr id="24" name="Straight Arrow Connector 39"/>
          <p:cNvCxnSpPr>
            <a:cxnSpLocks noChangeShapeType="1"/>
            <a:stCxn id="14" idx="5"/>
          </p:cNvCxnSpPr>
          <p:nvPr/>
        </p:nvCxnSpPr>
        <p:spPr bwMode="auto">
          <a:xfrm>
            <a:off x="7086600" y="2008994"/>
            <a:ext cx="1066801" cy="581806"/>
          </a:xfrm>
          <a:prstGeom prst="straightConnector1">
            <a:avLst/>
          </a:prstGeom>
          <a:noFill/>
          <a:ln w="9525">
            <a:solidFill>
              <a:schemeClr val="tx1"/>
            </a:solidFill>
            <a:round/>
            <a:headEnd/>
            <a:tailEnd type="arrow" w="med" len="med"/>
          </a:ln>
        </p:spPr>
      </p:cxnSp>
      <p:cxnSp>
        <p:nvCxnSpPr>
          <p:cNvPr id="25" name="Straight Arrow Connector 41"/>
          <p:cNvCxnSpPr>
            <a:cxnSpLocks noChangeShapeType="1"/>
            <a:stCxn id="15" idx="5"/>
            <a:endCxn id="11" idx="2"/>
          </p:cNvCxnSpPr>
          <p:nvPr/>
        </p:nvCxnSpPr>
        <p:spPr bwMode="auto">
          <a:xfrm flipV="1">
            <a:off x="7086600" y="2886075"/>
            <a:ext cx="1066800" cy="265919"/>
          </a:xfrm>
          <a:prstGeom prst="straightConnector1">
            <a:avLst/>
          </a:prstGeom>
          <a:noFill/>
          <a:ln w="9525">
            <a:solidFill>
              <a:schemeClr val="tx1"/>
            </a:solidFill>
            <a:round/>
            <a:headEnd/>
            <a:tailEnd type="arrow" w="med" len="med"/>
          </a:ln>
        </p:spPr>
      </p:cxnSp>
      <p:cxnSp>
        <p:nvCxnSpPr>
          <p:cNvPr id="26" name="Straight Arrow Connector 43"/>
          <p:cNvCxnSpPr>
            <a:cxnSpLocks noChangeShapeType="1"/>
          </p:cNvCxnSpPr>
          <p:nvPr/>
        </p:nvCxnSpPr>
        <p:spPr bwMode="auto">
          <a:xfrm flipV="1">
            <a:off x="7010400" y="3200400"/>
            <a:ext cx="1143000" cy="762000"/>
          </a:xfrm>
          <a:prstGeom prst="straightConnector1">
            <a:avLst/>
          </a:prstGeom>
          <a:noFill/>
          <a:ln w="9525">
            <a:solidFill>
              <a:schemeClr val="tx1"/>
            </a:solidFill>
            <a:round/>
            <a:headEnd/>
            <a:tailEnd type="arrow" w="med" len="med"/>
          </a:ln>
        </p:spPr>
      </p:cxnSp>
      <p:sp>
        <p:nvSpPr>
          <p:cNvPr id="28" name="TextBox 13"/>
          <p:cNvSpPr txBox="1">
            <a:spLocks noChangeArrowheads="1"/>
          </p:cNvSpPr>
          <p:nvPr/>
        </p:nvSpPr>
        <p:spPr bwMode="auto">
          <a:xfrm>
            <a:off x="8077200" y="1219200"/>
            <a:ext cx="966931" cy="461665"/>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Target</a:t>
            </a:r>
          </a:p>
        </p:txBody>
      </p:sp>
      <p:sp>
        <p:nvSpPr>
          <p:cNvPr id="3" name="Slide Number Placeholder 2"/>
          <p:cNvSpPr>
            <a:spLocks noGrp="1"/>
          </p:cNvSpPr>
          <p:nvPr>
            <p:ph type="sldNum" sz="quarter" idx="12"/>
          </p:nvPr>
        </p:nvSpPr>
        <p:spPr/>
        <p:txBody>
          <a:bodyPr/>
          <a:lstStyle/>
          <a:p>
            <a:fld id="{A2A17EAB-8B51-5C40-8776-6683E51FA7A0}" type="slidenum">
              <a:rPr lang="en-US" smtClean="0"/>
              <a:t>40</a:t>
            </a:fld>
            <a:endParaRPr lang="en-US"/>
          </a:p>
        </p:txBody>
      </p:sp>
    </p:spTree>
    <p:extLst>
      <p:ext uri="{BB962C8B-B14F-4D97-AF65-F5344CB8AC3E}">
        <p14:creationId xmlns:p14="http://schemas.microsoft.com/office/powerpoint/2010/main" val="808874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6" name="Shape 56"/>
          <p:cNvPicPr preferRelativeResize="0"/>
          <p:nvPr/>
        </p:nvPicPr>
        <p:blipFill>
          <a:blip r:embed="rId3">
            <a:alphaModFix/>
          </a:blip>
          <a:stretch>
            <a:fillRect/>
          </a:stretch>
        </p:blipFill>
        <p:spPr>
          <a:xfrm>
            <a:off x="5380461" y="2862919"/>
            <a:ext cx="3367426" cy="2280581"/>
          </a:xfrm>
          <a:prstGeom prst="rect">
            <a:avLst/>
          </a:prstGeom>
          <a:noFill/>
          <a:ln>
            <a:noFill/>
          </a:ln>
        </p:spPr>
      </p:pic>
      <p:sp>
        <p:nvSpPr>
          <p:cNvPr id="54" name="Shape 54"/>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t>What is Denial of Service (DoS)</a:t>
            </a:r>
          </a:p>
        </p:txBody>
      </p:sp>
      <p:sp>
        <p:nvSpPr>
          <p:cNvPr id="55" name="Shape 55"/>
          <p:cNvSpPr txBox="1">
            <a:spLocks noGrp="1"/>
          </p:cNvSpPr>
          <p:nvPr>
            <p:ph idx="1"/>
          </p:nvPr>
        </p:nvSpPr>
        <p:spPr>
          <a:prstGeom prst="rect">
            <a:avLst/>
          </a:prstGeom>
        </p:spPr>
        <p:txBody>
          <a:bodyPr lIns="91425" tIns="91425" rIns="91425" bIns="91425" anchor="t" anchorCtr="0">
            <a:noAutofit/>
          </a:bodyPr>
          <a:lstStyle/>
          <a:p>
            <a:pPr marL="457200" indent="-228600">
              <a:lnSpc>
                <a:spcPct val="100000"/>
              </a:lnSpc>
            </a:pPr>
            <a:r>
              <a:rPr lang="en" dirty="0"/>
              <a:t>Attempts to make target unavailable by flooding with traffic</a:t>
            </a:r>
          </a:p>
          <a:p>
            <a:pPr marL="457200" lvl="0" indent="-228600" rtl="0">
              <a:lnSpc>
                <a:spcPct val="100000"/>
              </a:lnSpc>
              <a:spcBef>
                <a:spcPts val="0"/>
              </a:spcBef>
            </a:pPr>
            <a:r>
              <a:rPr lang="en" dirty="0"/>
              <a:t>If victim has to filter attack, it’s too late</a:t>
            </a:r>
          </a:p>
          <a:p>
            <a:pPr marL="457200" lvl="0" indent="-228600" rtl="0">
              <a:lnSpc>
                <a:spcPct val="100000"/>
              </a:lnSpc>
              <a:spcBef>
                <a:spcPts val="0"/>
              </a:spcBef>
            </a:pPr>
            <a:r>
              <a:rPr lang="en" dirty="0"/>
              <a:t>Internet Providers have no incentive to help</a:t>
            </a:r>
          </a:p>
          <a:p>
            <a:pPr marL="914400" lvl="1" indent="-228600" rtl="0">
              <a:lnSpc>
                <a:spcPct val="100000"/>
              </a:lnSpc>
              <a:spcBef>
                <a:spcPts val="0"/>
              </a:spcBef>
            </a:pPr>
            <a:r>
              <a:rPr lang="en" dirty="0"/>
              <a:t>Businesses get affected, but would not</a:t>
            </a:r>
            <a:r>
              <a:rPr lang="en-US" dirty="0"/>
              <a:t> </a:t>
            </a:r>
            <a:r>
              <a:rPr lang="en" dirty="0"/>
              <a:t>pay provider enough to make worthwhile</a:t>
            </a:r>
          </a:p>
          <a:p>
            <a:pPr marL="914400" lvl="1" indent="-228600" rtl="0">
              <a:lnSpc>
                <a:spcPct val="100000"/>
              </a:lnSpc>
              <a:spcBef>
                <a:spcPts val="0"/>
              </a:spcBef>
            </a:pPr>
            <a:r>
              <a:rPr lang="en" dirty="0"/>
              <a:t>This is why Cloudflare, e.g., exists</a:t>
            </a:r>
          </a:p>
          <a:p>
            <a:pPr marL="457200" lvl="0" indent="-228600" rtl="0">
              <a:lnSpc>
                <a:spcPct val="100000"/>
              </a:lnSpc>
              <a:spcBef>
                <a:spcPts val="0"/>
              </a:spcBef>
            </a:pPr>
            <a:r>
              <a:rPr lang="en" dirty="0"/>
              <a:t>Many ways to perform this attack</a:t>
            </a:r>
          </a:p>
          <a:p>
            <a:pPr marL="457200" lvl="0" indent="0">
              <a:lnSpc>
                <a:spcPct val="100000"/>
              </a:lnSpc>
              <a:spcBef>
                <a:spcPts val="0"/>
              </a:spcBef>
              <a:buNone/>
            </a:pPr>
            <a:endParaRPr dirty="0"/>
          </a:p>
        </p:txBody>
      </p:sp>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41</a:t>
            </a:fld>
            <a:endParaRPr lang="en"/>
          </a:p>
        </p:txBody>
      </p:sp>
      <p:sp>
        <p:nvSpPr>
          <p:cNvPr id="3" name="Footer Placeholder 2"/>
          <p:cNvSpPr>
            <a:spLocks noGrp="1"/>
          </p:cNvSpPr>
          <p:nvPr>
            <p:ph type="ftr" sz="quarter" idx="11"/>
          </p:nvPr>
        </p:nvSpPr>
        <p:spPr/>
        <p:txBody>
          <a:bodyPr/>
          <a:lstStyle/>
          <a:p>
            <a:r>
              <a:rPr lang="sk-SK"/>
              <a:t>© 2023 Keith A. Pray</a:t>
            </a:r>
            <a:endParaRPr lang="en-US"/>
          </a:p>
        </p:txBody>
      </p:sp>
    </p:spTree>
    <p:extLst>
      <p:ext uri="{BB962C8B-B14F-4D97-AF65-F5344CB8AC3E}">
        <p14:creationId xmlns:p14="http://schemas.microsoft.com/office/powerpoint/2010/main" val="1600300821"/>
      </p:ext>
    </p:extLst>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t>Distributed DoS Vectors</a:t>
            </a:r>
          </a:p>
        </p:txBody>
      </p:sp>
      <p:sp>
        <p:nvSpPr>
          <p:cNvPr id="62" name="Shape 62"/>
          <p:cNvSpPr txBox="1">
            <a:spLocks noGrp="1"/>
          </p:cNvSpPr>
          <p:nvPr>
            <p:ph sz="half" idx="1"/>
          </p:nvPr>
        </p:nvSpPr>
        <p:spPr>
          <a:prstGeom prst="rect">
            <a:avLst/>
          </a:prstGeom>
        </p:spPr>
        <p:txBody>
          <a:bodyPr lIns="91425" tIns="91425" rIns="91425" bIns="91425" anchor="t" anchorCtr="0">
            <a:noAutofit/>
          </a:bodyPr>
          <a:lstStyle/>
          <a:p>
            <a:pPr marL="457200" lvl="0" indent="-228600" rtl="0">
              <a:spcBef>
                <a:spcPts val="0"/>
              </a:spcBef>
            </a:pPr>
            <a:r>
              <a:rPr lang="en" dirty="0"/>
              <a:t>TCP SYN attack</a:t>
            </a:r>
          </a:p>
          <a:p>
            <a:pPr marL="914400" lvl="1" indent="-228600" rtl="0">
              <a:spcBef>
                <a:spcPts val="0"/>
              </a:spcBef>
            </a:pPr>
            <a:r>
              <a:rPr lang="en" dirty="0"/>
              <a:t>SYN packets are small, low difficulty for attacker</a:t>
            </a:r>
          </a:p>
          <a:p>
            <a:pPr marL="914400" lvl="1" indent="-228600" rtl="0">
              <a:spcBef>
                <a:spcPts val="0"/>
              </a:spcBef>
            </a:pPr>
            <a:r>
              <a:rPr lang="en" dirty="0"/>
              <a:t>Leaves half-open connections on server</a:t>
            </a:r>
          </a:p>
          <a:p>
            <a:pPr marL="914400" lvl="1" indent="-228600" rtl="0">
              <a:spcBef>
                <a:spcPts val="0"/>
              </a:spcBef>
            </a:pPr>
            <a:r>
              <a:rPr lang="en" dirty="0"/>
              <a:t>SYN cookies mitigate this</a:t>
            </a:r>
            <a:endParaRPr lang="en-US" dirty="0"/>
          </a:p>
          <a:p>
            <a:pPr marL="457200" lvl="0" indent="-228600">
              <a:spcBef>
                <a:spcPts val="0"/>
              </a:spcBef>
            </a:pPr>
            <a:r>
              <a:rPr lang="en" dirty="0"/>
              <a:t>DNS amplification attack</a:t>
            </a:r>
          </a:p>
          <a:p>
            <a:pPr marL="914400" lvl="1" indent="-228600">
              <a:spcBef>
                <a:spcPts val="0"/>
              </a:spcBef>
            </a:pPr>
            <a:r>
              <a:rPr lang="en" dirty="0"/>
              <a:t>DNS requests are small</a:t>
            </a:r>
          </a:p>
          <a:p>
            <a:pPr marL="914400" lvl="1" indent="-228600">
              <a:spcBef>
                <a:spcPts val="0"/>
              </a:spcBef>
            </a:pPr>
            <a:r>
              <a:rPr lang="en" dirty="0"/>
              <a:t>Can request all records on server</a:t>
            </a:r>
          </a:p>
          <a:p>
            <a:pPr marL="914400" lvl="1" indent="-228600">
              <a:spcBef>
                <a:spcPts val="0"/>
              </a:spcBef>
            </a:pPr>
            <a:r>
              <a:rPr lang="en" dirty="0"/>
              <a:t>Crippled by proper configuration</a:t>
            </a:r>
          </a:p>
        </p:txBody>
      </p:sp>
      <p:sp>
        <p:nvSpPr>
          <p:cNvPr id="4" name="Content Placeholder 3"/>
          <p:cNvSpPr>
            <a:spLocks noGrp="1"/>
          </p:cNvSpPr>
          <p:nvPr>
            <p:ph sz="half" idx="2"/>
          </p:nvPr>
        </p:nvSpPr>
        <p:spPr/>
        <p:txBody>
          <a:bodyPr/>
          <a:lstStyle/>
          <a:p>
            <a:pPr marL="457200" lvl="0" indent="-228600">
              <a:spcBef>
                <a:spcPts val="0"/>
              </a:spcBef>
            </a:pPr>
            <a:r>
              <a:rPr lang="en" dirty="0"/>
              <a:t>Ingress/egress filtering will reduce effect</a:t>
            </a:r>
          </a:p>
        </p:txBody>
      </p:sp>
      <p:sp>
        <p:nvSpPr>
          <p:cNvPr id="3" name="Footer Placeholder 2"/>
          <p:cNvSpPr>
            <a:spLocks noGrp="1"/>
          </p:cNvSpPr>
          <p:nvPr>
            <p:ph type="ftr" sz="quarter" idx="11"/>
          </p:nvPr>
        </p:nvSpPr>
        <p:spPr/>
        <p:txBody>
          <a:bodyPr/>
          <a:lstStyle/>
          <a:p>
            <a:r>
              <a:rPr lang="sk-SK"/>
              <a:t>© 2023 Keith A. Pray</a:t>
            </a:r>
            <a:endParaRPr lang="en-US"/>
          </a:p>
        </p:txBody>
      </p:sp>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42</a:t>
            </a:fld>
            <a:endParaRPr lang="en"/>
          </a:p>
        </p:txBody>
      </p:sp>
      <p:pic>
        <p:nvPicPr>
          <p:cNvPr id="63" name="Shape 63"/>
          <p:cNvPicPr preferRelativeResize="0"/>
          <p:nvPr/>
        </p:nvPicPr>
        <p:blipFill>
          <a:blip r:embed="rId3">
            <a:alphaModFix/>
          </a:blip>
          <a:stretch>
            <a:fillRect/>
          </a:stretch>
        </p:blipFill>
        <p:spPr>
          <a:xfrm>
            <a:off x="2521600" y="2521163"/>
            <a:ext cx="6286500" cy="2590800"/>
          </a:xfrm>
          <a:prstGeom prst="rect">
            <a:avLst/>
          </a:prstGeom>
          <a:noFill/>
          <a:ln>
            <a:noFill/>
          </a:ln>
        </p:spPr>
      </p:pic>
    </p:spTree>
    <p:extLst>
      <p:ext uri="{BB962C8B-B14F-4D97-AF65-F5344CB8AC3E}">
        <p14:creationId xmlns:p14="http://schemas.microsoft.com/office/powerpoint/2010/main" val="1643976888"/>
      </p:ext>
    </p:extLst>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How</a:t>
            </a:r>
          </a:p>
        </p:txBody>
      </p:sp>
      <p:sp>
        <p:nvSpPr>
          <p:cNvPr id="45062" name="Rectangle 3"/>
          <p:cNvSpPr>
            <a:spLocks noGrp="1" noChangeArrowheads="1"/>
          </p:cNvSpPr>
          <p:nvPr>
            <p:ph idx="1"/>
          </p:nvPr>
        </p:nvSpPr>
        <p:spPr/>
        <p:txBody>
          <a:bodyPr/>
          <a:lstStyle/>
          <a:p>
            <a:pPr eaLnBrk="1" hangingPunct="1">
              <a:lnSpc>
                <a:spcPct val="90000"/>
              </a:lnSpc>
            </a:pPr>
            <a:r>
              <a:rPr lang="en-US">
                <a:ea typeface="ＭＳ Ｐゴシック" charset="-128"/>
                <a:cs typeface="ＭＳ Ｐゴシック" charset="-128"/>
              </a:rPr>
              <a:t>Technical and Non-Technical</a:t>
            </a:r>
          </a:p>
          <a:p>
            <a:pPr lvl="1" eaLnBrk="1" hangingPunct="1">
              <a:lnSpc>
                <a:spcPct val="90000"/>
              </a:lnSpc>
            </a:pPr>
            <a:r>
              <a:rPr lang="en-US"/>
              <a:t>Break into computer.</a:t>
            </a:r>
          </a:p>
          <a:p>
            <a:pPr lvl="1" eaLnBrk="1" hangingPunct="1">
              <a:lnSpc>
                <a:spcPct val="90000"/>
              </a:lnSpc>
            </a:pPr>
            <a:r>
              <a:rPr lang="en-US"/>
              <a:t>Prevent access to computer.</a:t>
            </a:r>
          </a:p>
          <a:p>
            <a:pPr lvl="1" eaLnBrk="1" hangingPunct="1">
              <a:lnSpc>
                <a:spcPct val="90000"/>
              </a:lnSpc>
            </a:pPr>
            <a:endParaRPr lang="en-US"/>
          </a:p>
          <a:p>
            <a:pPr eaLnBrk="1" hangingPunct="1">
              <a:lnSpc>
                <a:spcPct val="90000"/>
              </a:lnSpc>
            </a:pPr>
            <a:r>
              <a:rPr lang="en-US">
                <a:ea typeface="ＭＳ Ｐゴシック" charset="-128"/>
                <a:cs typeface="ＭＳ Ｐゴシック" charset="-128"/>
              </a:rPr>
              <a:t>What things make computer related crime easy?</a:t>
            </a:r>
          </a:p>
          <a:p>
            <a:pPr eaLnBrk="1" hangingPunct="1">
              <a:lnSpc>
                <a:spcPct val="90000"/>
              </a:lnSpc>
            </a:pPr>
            <a:endParaRPr lang="en-US">
              <a:ea typeface="ＭＳ Ｐゴシック" charset="-128"/>
              <a:cs typeface="ＭＳ Ｐゴシック" charset="-128"/>
            </a:endParaRPr>
          </a:p>
        </p:txBody>
      </p:sp>
      <p:sp>
        <p:nvSpPr>
          <p:cNvPr id="2" name="Footer Placeholder 1"/>
          <p:cNvSpPr>
            <a:spLocks noGrp="1"/>
          </p:cNvSpPr>
          <p:nvPr>
            <p:ph type="ftr" sz="quarter" idx="11"/>
          </p:nvPr>
        </p:nvSpPr>
        <p:spPr/>
        <p:txBody>
          <a:bodyPr/>
          <a:lstStyle/>
          <a:p>
            <a:r>
              <a:rPr lang="sk-SK"/>
              <a:t>© 2023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43</a:t>
            </a:fld>
            <a:endParaRPr lang="en-US"/>
          </a:p>
        </p:txBody>
      </p:sp>
    </p:spTree>
    <p:extLst>
      <p:ext uri="{BB962C8B-B14F-4D97-AF65-F5344CB8AC3E}">
        <p14:creationId xmlns:p14="http://schemas.microsoft.com/office/powerpoint/2010/main" val="9134826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Bane</a:t>
            </a:r>
          </a:p>
        </p:txBody>
      </p:sp>
      <p:sp>
        <p:nvSpPr>
          <p:cNvPr id="47107" name="Rectangle 3"/>
          <p:cNvSpPr>
            <a:spLocks noGrp="1" noChangeArrowheads="1"/>
          </p:cNvSpPr>
          <p:nvPr>
            <p:ph sz="half" idx="1"/>
          </p:nvPr>
        </p:nvSpPr>
        <p:spPr/>
        <p:txBody>
          <a:bodyPr/>
          <a:lstStyle/>
          <a:p>
            <a:pPr eaLnBrk="1" hangingPunct="1"/>
            <a:r>
              <a:rPr lang="en-US" dirty="0">
                <a:ea typeface="ＭＳ Ｐゴシック" charset="-128"/>
                <a:cs typeface="ＭＳ Ｐゴシック" charset="-128"/>
              </a:rPr>
              <a:t>Trojan Horse</a:t>
            </a:r>
          </a:p>
          <a:p>
            <a:pPr eaLnBrk="1" hangingPunct="1"/>
            <a:r>
              <a:rPr lang="en-US" dirty="0">
                <a:ea typeface="ＭＳ Ｐゴシック" charset="-128"/>
                <a:cs typeface="ＭＳ Ｐゴシック" charset="-128"/>
              </a:rPr>
              <a:t>Virus</a:t>
            </a:r>
          </a:p>
          <a:p>
            <a:pPr eaLnBrk="1" hangingPunct="1"/>
            <a:r>
              <a:rPr lang="en-US" dirty="0">
                <a:ea typeface="ＭＳ Ｐゴシック" charset="-128"/>
                <a:cs typeface="ＭＳ Ｐゴシック" charset="-128"/>
              </a:rPr>
              <a:t>Worm</a:t>
            </a:r>
          </a:p>
          <a:p>
            <a:pPr eaLnBrk="1" hangingPunct="1"/>
            <a:r>
              <a:rPr lang="en-US" dirty="0">
                <a:ea typeface="ＭＳ Ｐゴシック" charset="-128"/>
                <a:cs typeface="ＭＳ Ｐゴシック" charset="-128"/>
              </a:rPr>
              <a:t>Bot Network</a:t>
            </a:r>
          </a:p>
          <a:p>
            <a:pPr eaLnBrk="1" hangingPunct="1"/>
            <a:r>
              <a:rPr lang="en-US" dirty="0">
                <a:ea typeface="ＭＳ Ｐゴシック" charset="-128"/>
                <a:cs typeface="ＭＳ Ｐゴシック" charset="-128"/>
              </a:rPr>
              <a:t>Buffer Overrun </a:t>
            </a:r>
          </a:p>
          <a:p>
            <a:pPr eaLnBrk="1" hangingPunct="1"/>
            <a:r>
              <a:rPr lang="en-US" dirty="0">
                <a:ea typeface="ＭＳ Ｐゴシック" charset="-128"/>
                <a:cs typeface="ＭＳ Ｐゴシック" charset="-128"/>
              </a:rPr>
              <a:t>(Distributed) Denial Of Service Attack</a:t>
            </a:r>
          </a:p>
        </p:txBody>
      </p:sp>
      <p:sp>
        <p:nvSpPr>
          <p:cNvPr id="47108" name="Content Placeholder 6"/>
          <p:cNvSpPr>
            <a:spLocks noGrp="1"/>
          </p:cNvSpPr>
          <p:nvPr>
            <p:ph sz="half" idx="2"/>
          </p:nvPr>
        </p:nvSpPr>
        <p:spPr/>
        <p:txBody>
          <a:bodyPr/>
          <a:lstStyle/>
          <a:p>
            <a:r>
              <a:rPr lang="en-US">
                <a:ea typeface="ＭＳ Ｐゴシック" charset="-128"/>
                <a:cs typeface="ＭＳ Ｐゴシック" charset="-128"/>
              </a:rPr>
              <a:t>How do they work?</a:t>
            </a:r>
          </a:p>
          <a:p>
            <a:r>
              <a:rPr lang="en-US">
                <a:ea typeface="ＭＳ Ｐゴシック" charset="-128"/>
                <a:cs typeface="ＭＳ Ｐゴシック" charset="-128"/>
              </a:rPr>
              <a:t>How harmful are they?</a:t>
            </a:r>
          </a:p>
        </p:txBody>
      </p:sp>
      <p:sp>
        <p:nvSpPr>
          <p:cNvPr id="2" name="Footer Placeholder 1"/>
          <p:cNvSpPr>
            <a:spLocks noGrp="1"/>
          </p:cNvSpPr>
          <p:nvPr>
            <p:ph type="ftr" sz="quarter" idx="11"/>
          </p:nvPr>
        </p:nvSpPr>
        <p:spPr/>
        <p:txBody>
          <a:bodyPr/>
          <a:lstStyle/>
          <a:p>
            <a:r>
              <a:rPr lang="sk-SK"/>
              <a:t>© 2023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44</a:t>
            </a:fld>
            <a:endParaRPr lang="en-US"/>
          </a:p>
        </p:txBody>
      </p:sp>
    </p:spTree>
    <p:extLst>
      <p:ext uri="{BB962C8B-B14F-4D97-AF65-F5344CB8AC3E}">
        <p14:creationId xmlns:p14="http://schemas.microsoft.com/office/powerpoint/2010/main" val="21523322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Why</a:t>
            </a:r>
          </a:p>
        </p:txBody>
      </p:sp>
      <p:sp>
        <p:nvSpPr>
          <p:cNvPr id="56326" name="Rectangle 3"/>
          <p:cNvSpPr>
            <a:spLocks noGrp="1" noChangeArrowheads="1"/>
          </p:cNvSpPr>
          <p:nvPr>
            <p:ph idx="1"/>
          </p:nvPr>
        </p:nvSpPr>
        <p:spPr/>
        <p:txBody>
          <a:bodyPr/>
          <a:lstStyle/>
          <a:p>
            <a:pPr eaLnBrk="1" hangingPunct="1"/>
            <a:r>
              <a:rPr lang="en-US">
                <a:ea typeface="ＭＳ Ｐゴシック" charset="-128"/>
                <a:cs typeface="ＭＳ Ｐゴシック" charset="-128"/>
              </a:rPr>
              <a:t>Why?</a:t>
            </a:r>
          </a:p>
        </p:txBody>
      </p:sp>
      <p:sp>
        <p:nvSpPr>
          <p:cNvPr id="2" name="Footer Placeholder 1"/>
          <p:cNvSpPr>
            <a:spLocks noGrp="1"/>
          </p:cNvSpPr>
          <p:nvPr>
            <p:ph type="ftr" sz="quarter" idx="11"/>
          </p:nvPr>
        </p:nvSpPr>
        <p:spPr/>
        <p:txBody>
          <a:bodyPr/>
          <a:lstStyle/>
          <a:p>
            <a:r>
              <a:rPr lang="sk-SK"/>
              <a:t>© 2023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45</a:t>
            </a:fld>
            <a:endParaRPr lang="en-US"/>
          </a:p>
        </p:txBody>
      </p:sp>
    </p:spTree>
    <p:extLst>
      <p:ext uri="{BB962C8B-B14F-4D97-AF65-F5344CB8AC3E}">
        <p14:creationId xmlns:p14="http://schemas.microsoft.com/office/powerpoint/2010/main" val="23638508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Time</a:t>
            </a:r>
            <a:endParaRPr lang="en-US" sz="3200">
              <a:ea typeface="ＭＳ Ｐゴシック" charset="-128"/>
              <a:cs typeface="ＭＳ Ｐゴシック" charset="-128"/>
            </a:endParaRPr>
          </a:p>
        </p:txBody>
      </p:sp>
      <p:sp>
        <p:nvSpPr>
          <p:cNvPr id="58374" name="Rectangle 3"/>
          <p:cNvSpPr>
            <a:spLocks noGrp="1" noChangeArrowheads="1"/>
          </p:cNvSpPr>
          <p:nvPr>
            <p:ph idx="1"/>
          </p:nvPr>
        </p:nvSpPr>
        <p:spPr/>
        <p:txBody>
          <a:bodyPr/>
          <a:lstStyle/>
          <a:p>
            <a:pPr eaLnBrk="1" hangingPunct="1"/>
            <a:r>
              <a:rPr lang="en-US" dirty="0">
                <a:ea typeface="ＭＳ Ｐゴシック" charset="-128"/>
                <a:cs typeface="ＭＳ Ｐゴシック" charset="-128"/>
              </a:rPr>
              <a:t>What is different now compared to:</a:t>
            </a:r>
          </a:p>
          <a:p>
            <a:pPr lvl="1" eaLnBrk="1" hangingPunct="1"/>
            <a:r>
              <a:rPr lang="en-US" dirty="0"/>
              <a:t>10 years ago?</a:t>
            </a:r>
          </a:p>
          <a:p>
            <a:pPr lvl="1" eaLnBrk="1" hangingPunct="1"/>
            <a:r>
              <a:rPr lang="en-US" dirty="0"/>
              <a:t>20 years ago?</a:t>
            </a:r>
          </a:p>
          <a:p>
            <a:pPr lvl="1" eaLnBrk="1" hangingPunct="1"/>
            <a:r>
              <a:rPr lang="en-US" dirty="0"/>
              <a:t>30 years ago?</a:t>
            </a:r>
          </a:p>
          <a:p>
            <a:pPr lvl="1"/>
            <a:r>
              <a:rPr lang="en-US" dirty="0"/>
              <a:t>40 years ago?</a:t>
            </a:r>
          </a:p>
        </p:txBody>
      </p:sp>
      <p:sp>
        <p:nvSpPr>
          <p:cNvPr id="2" name="Footer Placeholder 1"/>
          <p:cNvSpPr>
            <a:spLocks noGrp="1"/>
          </p:cNvSpPr>
          <p:nvPr>
            <p:ph type="ftr" sz="quarter" idx="11"/>
          </p:nvPr>
        </p:nvSpPr>
        <p:spPr/>
        <p:txBody>
          <a:bodyPr/>
          <a:lstStyle/>
          <a:p>
            <a:r>
              <a:rPr lang="sk-SK"/>
              <a:t>© 2023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46</a:t>
            </a:fld>
            <a:endParaRPr lang="en-US"/>
          </a:p>
        </p:txBody>
      </p:sp>
    </p:spTree>
    <p:extLst>
      <p:ext uri="{BB962C8B-B14F-4D97-AF65-F5344CB8AC3E}">
        <p14:creationId xmlns:p14="http://schemas.microsoft.com/office/powerpoint/2010/main" val="16200571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Doers</a:t>
            </a:r>
          </a:p>
        </p:txBody>
      </p:sp>
      <p:sp>
        <p:nvSpPr>
          <p:cNvPr id="60422" name="Rectangle 3"/>
          <p:cNvSpPr>
            <a:spLocks noGrp="1" noChangeArrowheads="1"/>
          </p:cNvSpPr>
          <p:nvPr>
            <p:ph idx="1"/>
          </p:nvPr>
        </p:nvSpPr>
        <p:spPr/>
        <p:txBody>
          <a:bodyPr/>
          <a:lstStyle/>
          <a:p>
            <a:pPr eaLnBrk="1" hangingPunct="1"/>
            <a:r>
              <a:rPr lang="en-US">
                <a:ea typeface="ＭＳ Ｐゴシック" charset="-128"/>
                <a:cs typeface="ＭＳ Ｐゴシック" charset="-128"/>
              </a:rPr>
              <a:t>Hacker or Cracker</a:t>
            </a:r>
          </a:p>
          <a:p>
            <a:pPr lvl="1" eaLnBrk="1" hangingPunct="1"/>
            <a:r>
              <a:rPr lang="en-US"/>
              <a:t>Pre-1980 - Golden Age </a:t>
            </a:r>
            <a:r>
              <a:rPr lang="en-US">
                <a:sym typeface="Wingdings" charset="2"/>
              </a:rPr>
              <a:t> ?</a:t>
            </a:r>
          </a:p>
          <a:p>
            <a:pPr lvl="1" eaLnBrk="1" hangingPunct="1"/>
            <a:r>
              <a:rPr lang="en-US">
                <a:sym typeface="Wingdings" charset="2"/>
              </a:rPr>
              <a:t>Eighties</a:t>
            </a:r>
          </a:p>
          <a:p>
            <a:pPr lvl="1" eaLnBrk="1" hangingPunct="1"/>
            <a:r>
              <a:rPr lang="en-US">
                <a:sym typeface="Wingdings" charset="2"/>
              </a:rPr>
              <a:t>Nineties</a:t>
            </a:r>
          </a:p>
          <a:p>
            <a:pPr lvl="1" eaLnBrk="1" hangingPunct="1"/>
            <a:r>
              <a:rPr lang="en-US">
                <a:sym typeface="Wingdings" charset="2"/>
              </a:rPr>
              <a:t>Naughts</a:t>
            </a:r>
          </a:p>
          <a:p>
            <a:pPr lvl="1" eaLnBrk="1" hangingPunct="1"/>
            <a:endParaRPr lang="en-US">
              <a:sym typeface="Wingdings" charset="2"/>
            </a:endParaRPr>
          </a:p>
          <a:p>
            <a:pPr eaLnBrk="1" hangingPunct="1"/>
            <a:r>
              <a:rPr lang="en-US">
                <a:ea typeface="ＭＳ Ｐゴシック" charset="-128"/>
                <a:cs typeface="ＭＳ Ｐゴシック" charset="-128"/>
              </a:rPr>
              <a:t>Criminal Hacking == Cracking?</a:t>
            </a:r>
          </a:p>
          <a:p>
            <a:pPr eaLnBrk="1" hangingPunct="1"/>
            <a:endParaRPr lang="en-US">
              <a:ea typeface="ＭＳ Ｐゴシック" charset="-128"/>
              <a:cs typeface="ＭＳ Ｐゴシック" charset="-128"/>
            </a:endParaRPr>
          </a:p>
        </p:txBody>
      </p:sp>
      <p:sp>
        <p:nvSpPr>
          <p:cNvPr id="2" name="Footer Placeholder 1"/>
          <p:cNvSpPr>
            <a:spLocks noGrp="1"/>
          </p:cNvSpPr>
          <p:nvPr>
            <p:ph type="ftr" sz="quarter" idx="11"/>
          </p:nvPr>
        </p:nvSpPr>
        <p:spPr/>
        <p:txBody>
          <a:bodyPr/>
          <a:lstStyle/>
          <a:p>
            <a:r>
              <a:rPr lang="sk-SK"/>
              <a:t>© 2023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47</a:t>
            </a:fld>
            <a:endParaRPr lang="en-US"/>
          </a:p>
        </p:txBody>
      </p:sp>
    </p:spTree>
    <p:extLst>
      <p:ext uri="{BB962C8B-B14F-4D97-AF65-F5344CB8AC3E}">
        <p14:creationId xmlns:p14="http://schemas.microsoft.com/office/powerpoint/2010/main" val="25377892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Gain</a:t>
            </a:r>
            <a:endParaRPr lang="en-US" sz="3200">
              <a:ea typeface="ＭＳ Ｐゴシック" charset="-128"/>
              <a:cs typeface="ＭＳ Ｐゴシック" charset="-128"/>
            </a:endParaRPr>
          </a:p>
        </p:txBody>
      </p:sp>
      <p:sp>
        <p:nvSpPr>
          <p:cNvPr id="62470" name="Rectangle 3"/>
          <p:cNvSpPr>
            <a:spLocks noGrp="1" noChangeArrowheads="1"/>
          </p:cNvSpPr>
          <p:nvPr>
            <p:ph idx="1"/>
          </p:nvPr>
        </p:nvSpPr>
        <p:spPr/>
        <p:txBody>
          <a:bodyPr/>
          <a:lstStyle/>
          <a:p>
            <a:pPr eaLnBrk="1" hangingPunct="1"/>
            <a:r>
              <a:rPr lang="en-US">
                <a:ea typeface="ＭＳ Ｐゴシック" charset="-128"/>
                <a:cs typeface="ＭＳ Ｐゴシック" charset="-128"/>
              </a:rPr>
              <a:t>Justifications for Computing Crimes?</a:t>
            </a:r>
          </a:p>
          <a:p>
            <a:pPr eaLnBrk="1" hangingPunct="1"/>
            <a:r>
              <a:rPr lang="en-US">
                <a:ea typeface="ＭＳ Ｐゴシック" charset="-128"/>
                <a:cs typeface="ＭＳ Ｐゴシック" charset="-128"/>
              </a:rPr>
              <a:t>What can be done after access is gained?</a:t>
            </a:r>
          </a:p>
          <a:p>
            <a:pPr lvl="1" eaLnBrk="1" hangingPunct="1"/>
            <a:r>
              <a:rPr lang="en-US"/>
              <a:t>What resources are available?</a:t>
            </a:r>
          </a:p>
          <a:p>
            <a:pPr lvl="1" eaLnBrk="1" hangingPunct="1"/>
            <a:r>
              <a:rPr lang="en-US"/>
              <a:t>How valuable are they?</a:t>
            </a:r>
          </a:p>
        </p:txBody>
      </p:sp>
      <p:sp>
        <p:nvSpPr>
          <p:cNvPr id="2" name="Footer Placeholder 1"/>
          <p:cNvSpPr>
            <a:spLocks noGrp="1"/>
          </p:cNvSpPr>
          <p:nvPr>
            <p:ph type="ftr" sz="quarter" idx="11"/>
          </p:nvPr>
        </p:nvSpPr>
        <p:spPr/>
        <p:txBody>
          <a:bodyPr/>
          <a:lstStyle/>
          <a:p>
            <a:r>
              <a:rPr lang="sk-SK"/>
              <a:t>© 2023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48</a:t>
            </a:fld>
            <a:endParaRPr lang="en-US"/>
          </a:p>
        </p:txBody>
      </p:sp>
    </p:spTree>
    <p:extLst>
      <p:ext uri="{BB962C8B-B14F-4D97-AF65-F5344CB8AC3E}">
        <p14:creationId xmlns:p14="http://schemas.microsoft.com/office/powerpoint/2010/main" val="27643946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Pay</a:t>
            </a:r>
          </a:p>
        </p:txBody>
      </p:sp>
      <p:sp>
        <p:nvSpPr>
          <p:cNvPr id="64518" name="Rectangle 3"/>
          <p:cNvSpPr>
            <a:spLocks noGrp="1" noChangeArrowheads="1"/>
          </p:cNvSpPr>
          <p:nvPr>
            <p:ph idx="1"/>
          </p:nvPr>
        </p:nvSpPr>
        <p:spPr>
          <a:xfrm>
            <a:off x="457200" y="1200150"/>
            <a:ext cx="8178800" cy="3657600"/>
          </a:xfrm>
        </p:spPr>
        <p:txBody>
          <a:bodyPr>
            <a:normAutofit fontScale="92500" lnSpcReduction="20000"/>
          </a:bodyPr>
          <a:lstStyle/>
          <a:p>
            <a:pPr eaLnBrk="1" hangingPunct="1">
              <a:lnSpc>
                <a:spcPct val="90000"/>
              </a:lnSpc>
            </a:pPr>
            <a:r>
              <a:rPr lang="en-US" sz="2000" dirty="0">
                <a:ea typeface="ＭＳ Ｐゴシック" charset="-128"/>
                <a:cs typeface="ＭＳ Ｐゴシック" charset="-128"/>
              </a:rPr>
              <a:t>Computer Fraud and Abuse Act (1986)</a:t>
            </a:r>
          </a:p>
          <a:p>
            <a:pPr lvl="1" eaLnBrk="1" hangingPunct="1">
              <a:lnSpc>
                <a:spcPct val="90000"/>
              </a:lnSpc>
            </a:pPr>
            <a:r>
              <a:rPr lang="en-US" sz="1400" dirty="0"/>
              <a:t>Bans :</a:t>
            </a:r>
          </a:p>
          <a:p>
            <a:pPr lvl="2" eaLnBrk="1" hangingPunct="1">
              <a:lnSpc>
                <a:spcPct val="90000"/>
              </a:lnSpc>
            </a:pPr>
            <a:r>
              <a:rPr lang="en-US" sz="1600" dirty="0">
                <a:ea typeface="ＭＳ Ｐゴシック" charset="-128"/>
              </a:rPr>
              <a:t>unauthorized access or use of computers, copying, modifying, or destroying data, disclosing of passwords.</a:t>
            </a:r>
          </a:p>
          <a:p>
            <a:pPr lvl="2" eaLnBrk="1" hangingPunct="1">
              <a:lnSpc>
                <a:spcPct val="90000"/>
              </a:lnSpc>
            </a:pPr>
            <a:r>
              <a:rPr lang="en-US" sz="1600" dirty="0">
                <a:ea typeface="ＭＳ Ｐゴシック" charset="-128"/>
              </a:rPr>
              <a:t>disrupting government and utilities.</a:t>
            </a:r>
          </a:p>
          <a:p>
            <a:pPr lvl="1" eaLnBrk="1" hangingPunct="1">
              <a:lnSpc>
                <a:spcPct val="90000"/>
              </a:lnSpc>
            </a:pPr>
            <a:r>
              <a:rPr lang="en-US" sz="1400" dirty="0"/>
              <a:t>Covers government, financial, medical, and interstate systems.</a:t>
            </a:r>
          </a:p>
          <a:p>
            <a:pPr eaLnBrk="1" hangingPunct="1">
              <a:lnSpc>
                <a:spcPct val="90000"/>
              </a:lnSpc>
            </a:pPr>
            <a:r>
              <a:rPr lang="en-US" sz="2000" dirty="0">
                <a:ea typeface="ＭＳ Ｐゴシック" charset="-128"/>
                <a:cs typeface="ＭＳ Ｐゴシック" charset="-128"/>
              </a:rPr>
              <a:t>USA Patriot Act (2001)</a:t>
            </a:r>
          </a:p>
          <a:p>
            <a:pPr lvl="1" eaLnBrk="1" hangingPunct="1">
              <a:lnSpc>
                <a:spcPct val="90000"/>
              </a:lnSpc>
            </a:pPr>
            <a:r>
              <a:rPr lang="en-US" sz="1400" dirty="0"/>
              <a:t>Raised penalties.</a:t>
            </a:r>
          </a:p>
          <a:p>
            <a:pPr lvl="1" eaLnBrk="1" hangingPunct="1">
              <a:lnSpc>
                <a:spcPct val="90000"/>
              </a:lnSpc>
            </a:pPr>
            <a:r>
              <a:rPr lang="en-US" sz="1400" dirty="0"/>
              <a:t>Permits freer surveillance and monitoring to detect illegal activity.</a:t>
            </a:r>
            <a:endParaRPr lang="en-US" sz="2400" dirty="0"/>
          </a:p>
          <a:p>
            <a:pPr eaLnBrk="1" hangingPunct="1">
              <a:lnSpc>
                <a:spcPct val="90000"/>
              </a:lnSpc>
            </a:pPr>
            <a:r>
              <a:rPr lang="en-US" sz="2000" dirty="0">
                <a:ea typeface="ＭＳ Ｐゴシック" charset="-128"/>
                <a:cs typeface="ＭＳ Ｐゴシック" charset="-128"/>
              </a:rPr>
              <a:t>Electronic Communications Privacy Act</a:t>
            </a:r>
          </a:p>
          <a:p>
            <a:pPr lvl="1" eaLnBrk="1" hangingPunct="1">
              <a:lnSpc>
                <a:spcPct val="90000"/>
              </a:lnSpc>
            </a:pPr>
            <a:r>
              <a:rPr lang="en-US" sz="1400" dirty="0"/>
              <a:t>Illegal to intercept telephone, email, other data transmissions, access stored email messages without authorization</a:t>
            </a:r>
          </a:p>
          <a:p>
            <a:pPr eaLnBrk="1" hangingPunct="1">
              <a:lnSpc>
                <a:spcPct val="90000"/>
              </a:lnSpc>
            </a:pPr>
            <a:r>
              <a:rPr lang="en-US" sz="2000" dirty="0">
                <a:ea typeface="ＭＳ Ｐゴシック" charset="-128"/>
                <a:cs typeface="ＭＳ Ｐゴシック" charset="-128"/>
              </a:rPr>
              <a:t>Assign Cybercrime Treaty (2006), Wire Fraud Act, National Stolen Property Act, Identity Theft and Assumption Deterrence Act</a:t>
            </a:r>
          </a:p>
        </p:txBody>
      </p:sp>
      <p:sp>
        <p:nvSpPr>
          <p:cNvPr id="2" name="Footer Placeholder 1"/>
          <p:cNvSpPr>
            <a:spLocks noGrp="1"/>
          </p:cNvSpPr>
          <p:nvPr>
            <p:ph type="ftr" sz="quarter" idx="11"/>
          </p:nvPr>
        </p:nvSpPr>
        <p:spPr/>
        <p:txBody>
          <a:bodyPr/>
          <a:lstStyle/>
          <a:p>
            <a:r>
              <a:rPr lang="sk-SK"/>
              <a:t>© 2023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49</a:t>
            </a:fld>
            <a:endParaRPr lang="en-US"/>
          </a:p>
        </p:txBody>
      </p:sp>
    </p:spTree>
    <p:extLst>
      <p:ext uri="{BB962C8B-B14F-4D97-AF65-F5344CB8AC3E}">
        <p14:creationId xmlns:p14="http://schemas.microsoft.com/office/powerpoint/2010/main" val="807689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B184FB-3CA3-A84C-9DE0-B9D7B7DCDA7C}"/>
              </a:ext>
            </a:extLst>
          </p:cNvPr>
          <p:cNvSpPr>
            <a:spLocks noGrp="1"/>
          </p:cNvSpPr>
          <p:nvPr>
            <p:ph type="title"/>
          </p:nvPr>
        </p:nvSpPr>
        <p:spPr>
          <a:xfrm>
            <a:off x="685800" y="361950"/>
            <a:ext cx="7772400" cy="914400"/>
          </a:xfrm>
        </p:spPr>
        <p:txBody>
          <a:bodyPr anchor="ctr">
            <a:normAutofit/>
          </a:bodyPr>
          <a:lstStyle/>
          <a:p>
            <a:r>
              <a:rPr lang="en-US" dirty="0"/>
              <a:t>Grades</a:t>
            </a:r>
            <a:br>
              <a:rPr lang="en-US" dirty="0"/>
            </a:br>
            <a:r>
              <a:rPr lang="en-US" dirty="0"/>
              <a:t>To Date</a:t>
            </a:r>
          </a:p>
        </p:txBody>
      </p:sp>
      <p:sp>
        <p:nvSpPr>
          <p:cNvPr id="3" name="Content Placeholder 2">
            <a:extLst>
              <a:ext uri="{FF2B5EF4-FFF2-40B4-BE49-F238E27FC236}">
                <a16:creationId xmlns:a16="http://schemas.microsoft.com/office/drawing/2014/main" id="{441F7036-20FB-024E-8014-FAB323652A70}"/>
              </a:ext>
            </a:extLst>
          </p:cNvPr>
          <p:cNvSpPr>
            <a:spLocks noGrp="1"/>
          </p:cNvSpPr>
          <p:nvPr>
            <p:ph sz="half" idx="1"/>
          </p:nvPr>
        </p:nvSpPr>
        <p:spPr>
          <a:xfrm>
            <a:off x="685800" y="1352551"/>
            <a:ext cx="3733800" cy="3352800"/>
          </a:xfrm>
        </p:spPr>
        <p:txBody>
          <a:bodyPr>
            <a:normAutofit/>
          </a:bodyPr>
          <a:lstStyle/>
          <a:p>
            <a:pPr marL="0" indent="0">
              <a:buNone/>
            </a:pPr>
            <a:r>
              <a:rPr lang="en-US" dirty="0"/>
              <a:t>31 Max Possible</a:t>
            </a:r>
          </a:p>
        </p:txBody>
      </p:sp>
      <p:sp>
        <p:nvSpPr>
          <p:cNvPr id="5" name="Footer Placeholder 4">
            <a:extLst>
              <a:ext uri="{FF2B5EF4-FFF2-40B4-BE49-F238E27FC236}">
                <a16:creationId xmlns:a16="http://schemas.microsoft.com/office/drawing/2014/main" id="{7E07422E-793C-6B4B-8DBC-95168E5DBA51}"/>
              </a:ext>
            </a:extLst>
          </p:cNvPr>
          <p:cNvSpPr>
            <a:spLocks noGrp="1"/>
          </p:cNvSpPr>
          <p:nvPr>
            <p:ph type="ftr" sz="quarter" idx="11"/>
          </p:nvPr>
        </p:nvSpPr>
        <p:spPr>
          <a:xfrm>
            <a:off x="0" y="4997196"/>
            <a:ext cx="5562600" cy="146304"/>
          </a:xfrm>
        </p:spPr>
        <p:txBody>
          <a:bodyPr anchor="ctr">
            <a:normAutofit/>
          </a:bodyPr>
          <a:lstStyle/>
          <a:p>
            <a:pPr>
              <a:lnSpc>
                <a:spcPct val="90000"/>
              </a:lnSpc>
              <a:spcAft>
                <a:spcPts val="600"/>
              </a:spcAft>
            </a:pPr>
            <a:r>
              <a:rPr lang="sk-SK" sz="400"/>
              <a:t>© 2021 Keith A. Pray</a:t>
            </a:r>
            <a:endParaRPr lang="en-US" sz="400"/>
          </a:p>
        </p:txBody>
      </p:sp>
      <p:sp>
        <p:nvSpPr>
          <p:cNvPr id="6" name="Slide Number Placeholder 5">
            <a:extLst>
              <a:ext uri="{FF2B5EF4-FFF2-40B4-BE49-F238E27FC236}">
                <a16:creationId xmlns:a16="http://schemas.microsoft.com/office/drawing/2014/main" id="{F4972E41-C8FD-884D-AAE3-A618B194726D}"/>
              </a:ext>
            </a:extLst>
          </p:cNvPr>
          <p:cNvSpPr>
            <a:spLocks noGrp="1"/>
          </p:cNvSpPr>
          <p:nvPr>
            <p:ph type="sldNum" sz="quarter" idx="12"/>
          </p:nvPr>
        </p:nvSpPr>
        <p:spPr>
          <a:xfrm>
            <a:off x="8519160" y="4997196"/>
            <a:ext cx="624840" cy="146304"/>
          </a:xfrm>
        </p:spPr>
        <p:txBody>
          <a:bodyPr anchor="ctr">
            <a:normAutofit/>
          </a:bodyPr>
          <a:lstStyle/>
          <a:p>
            <a:pPr>
              <a:lnSpc>
                <a:spcPct val="90000"/>
              </a:lnSpc>
              <a:spcAft>
                <a:spcPts val="600"/>
              </a:spcAft>
            </a:pPr>
            <a:fld id="{A2A17EAB-8B51-5C40-8776-6683E51FA7A0}" type="slidenum">
              <a:rPr lang="en-US" sz="400" smtClean="0"/>
              <a:pPr>
                <a:lnSpc>
                  <a:spcPct val="90000"/>
                </a:lnSpc>
                <a:spcAft>
                  <a:spcPts val="600"/>
                </a:spcAft>
              </a:pPr>
              <a:t>5</a:t>
            </a:fld>
            <a:endParaRPr lang="en-US" sz="400"/>
          </a:p>
        </p:txBody>
      </p:sp>
      <p:pic>
        <p:nvPicPr>
          <p:cNvPr id="4" name="Picture 3">
            <a:extLst>
              <a:ext uri="{FF2B5EF4-FFF2-40B4-BE49-F238E27FC236}">
                <a16:creationId xmlns:a16="http://schemas.microsoft.com/office/drawing/2014/main" id="{4359FB4F-8341-78B1-8755-B2356126E3BB}"/>
              </a:ext>
            </a:extLst>
          </p:cNvPr>
          <p:cNvPicPr>
            <a:picLocks noChangeAspect="1"/>
          </p:cNvPicPr>
          <p:nvPr/>
        </p:nvPicPr>
        <p:blipFill>
          <a:blip r:embed="rId3"/>
          <a:stretch>
            <a:fillRect/>
          </a:stretch>
        </p:blipFill>
        <p:spPr>
          <a:xfrm>
            <a:off x="2930904" y="361950"/>
            <a:ext cx="5527296" cy="4781550"/>
          </a:xfrm>
          <a:prstGeom prst="rect">
            <a:avLst/>
          </a:prstGeom>
        </p:spPr>
      </p:pic>
    </p:spTree>
    <p:extLst>
      <p:ext uri="{BB962C8B-B14F-4D97-AF65-F5344CB8AC3E}">
        <p14:creationId xmlns:p14="http://schemas.microsoft.com/office/powerpoint/2010/main" val="38406961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Stop</a:t>
            </a:r>
          </a:p>
        </p:txBody>
      </p:sp>
      <p:sp>
        <p:nvSpPr>
          <p:cNvPr id="66566" name="Rectangle 3"/>
          <p:cNvSpPr>
            <a:spLocks noGrp="1" noChangeArrowheads="1"/>
          </p:cNvSpPr>
          <p:nvPr>
            <p:ph idx="1"/>
          </p:nvPr>
        </p:nvSpPr>
        <p:spPr/>
        <p:txBody>
          <a:bodyPr/>
          <a:lstStyle/>
          <a:p>
            <a:pPr eaLnBrk="1" hangingPunct="1"/>
            <a:r>
              <a:rPr lang="en-US">
                <a:ea typeface="ＭＳ Ｐゴシック" charset="-128"/>
                <a:cs typeface="ＭＳ Ｐゴシック" charset="-128"/>
              </a:rPr>
              <a:t>Technical</a:t>
            </a:r>
          </a:p>
          <a:p>
            <a:pPr lvl="1" eaLnBrk="1" hangingPunct="1"/>
            <a:r>
              <a:rPr lang="en-US"/>
              <a:t>Protect Data</a:t>
            </a:r>
          </a:p>
          <a:p>
            <a:pPr lvl="1" eaLnBrk="1" hangingPunct="1"/>
            <a:r>
              <a:rPr lang="en-US"/>
              <a:t>Protect Machine</a:t>
            </a:r>
          </a:p>
          <a:p>
            <a:pPr lvl="1" eaLnBrk="1" hangingPunct="1"/>
            <a:r>
              <a:rPr lang="en-US"/>
              <a:t>Protect Access</a:t>
            </a:r>
          </a:p>
          <a:p>
            <a:pPr eaLnBrk="1" hangingPunct="1"/>
            <a:r>
              <a:rPr lang="en-US">
                <a:ea typeface="ＭＳ Ｐゴシック" charset="-128"/>
                <a:cs typeface="ＭＳ Ｐゴシック" charset="-128"/>
              </a:rPr>
              <a:t>Non-technical?</a:t>
            </a:r>
          </a:p>
          <a:p>
            <a:pPr lvl="1" eaLnBrk="1" hangingPunct="1"/>
            <a:r>
              <a:rPr lang="en-US"/>
              <a:t>Social? </a:t>
            </a:r>
          </a:p>
          <a:p>
            <a:pPr lvl="1" eaLnBrk="1" hangingPunct="1"/>
            <a:r>
              <a:rPr lang="en-US"/>
              <a:t>Legal?</a:t>
            </a:r>
          </a:p>
        </p:txBody>
      </p:sp>
      <p:sp>
        <p:nvSpPr>
          <p:cNvPr id="2" name="Footer Placeholder 1"/>
          <p:cNvSpPr>
            <a:spLocks noGrp="1"/>
          </p:cNvSpPr>
          <p:nvPr>
            <p:ph type="ftr" sz="quarter" idx="11"/>
          </p:nvPr>
        </p:nvSpPr>
        <p:spPr/>
        <p:txBody>
          <a:bodyPr/>
          <a:lstStyle/>
          <a:p>
            <a:r>
              <a:rPr lang="sk-SK"/>
              <a:t>© 2023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50</a:t>
            </a:fld>
            <a:endParaRPr lang="en-US"/>
          </a:p>
        </p:txBody>
      </p:sp>
    </p:spTree>
    <p:extLst>
      <p:ext uri="{BB962C8B-B14F-4D97-AF65-F5344CB8AC3E}">
        <p14:creationId xmlns:p14="http://schemas.microsoft.com/office/powerpoint/2010/main" val="2515936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6</a:t>
            </a:fld>
            <a:endParaRPr lang="en-US"/>
          </a:p>
        </p:txBody>
      </p:sp>
      <p:pic>
        <p:nvPicPr>
          <p:cNvPr id="10" name="Picture 9"/>
          <p:cNvPicPr>
            <a:picLocks noChangeAspect="1"/>
          </p:cNvPicPr>
          <p:nvPr/>
        </p:nvPicPr>
        <p:blipFill>
          <a:blip r:embed="rId3"/>
          <a:stretch>
            <a:fillRect/>
          </a:stretch>
        </p:blipFill>
        <p:spPr>
          <a:xfrm>
            <a:off x="3454400" y="361950"/>
            <a:ext cx="5689600" cy="3479800"/>
          </a:xfrm>
          <a:prstGeom prst="rect">
            <a:avLst/>
          </a:prstGeom>
        </p:spPr>
      </p:pic>
      <p:sp>
        <p:nvSpPr>
          <p:cNvPr id="11" name="TextBox 10"/>
          <p:cNvSpPr txBox="1"/>
          <p:nvPr/>
        </p:nvSpPr>
        <p:spPr>
          <a:xfrm>
            <a:off x="5725576" y="3849458"/>
            <a:ext cx="3502882" cy="313932"/>
          </a:xfrm>
          <a:prstGeom prst="rect">
            <a:avLst/>
          </a:prstGeom>
          <a:noFill/>
        </p:spPr>
        <p:txBody>
          <a:bodyPr wrap="none" rtlCol="0">
            <a:spAutoFit/>
          </a:bodyPr>
          <a:lstStyle/>
          <a:p>
            <a:pPr>
              <a:lnSpc>
                <a:spcPct val="90000"/>
              </a:lnSpc>
            </a:pPr>
            <a:r>
              <a:rPr lang="en-US" sz="1600" dirty="0"/>
              <a:t>https://</a:t>
            </a:r>
            <a:r>
              <a:rPr lang="en-US" sz="1600" dirty="0" err="1"/>
              <a:t>xkcd.com</a:t>
            </a:r>
            <a:r>
              <a:rPr lang="en-US" sz="1600" dirty="0"/>
              <a:t>/538/ (2010-11-14)</a:t>
            </a:r>
          </a:p>
        </p:txBody>
      </p:sp>
      <p:pic>
        <p:nvPicPr>
          <p:cNvPr id="2050" name="Picture 2" descr="Exploits of a Mom">
            <a:extLst>
              <a:ext uri="{FF2B5EF4-FFF2-40B4-BE49-F238E27FC236}">
                <a16:creationId xmlns:a16="http://schemas.microsoft.com/office/drawing/2014/main" id="{7E8B7E1D-AAD2-C74E-9D88-347B981273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90" y="3267577"/>
            <a:ext cx="5536019" cy="170403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AB73FC5-CBB0-164B-8D37-2C240CA97E79}"/>
              </a:ext>
            </a:extLst>
          </p:cNvPr>
          <p:cNvSpPr txBox="1"/>
          <p:nvPr/>
        </p:nvSpPr>
        <p:spPr>
          <a:xfrm>
            <a:off x="5477540" y="4670470"/>
            <a:ext cx="3507370" cy="313932"/>
          </a:xfrm>
          <a:prstGeom prst="rect">
            <a:avLst/>
          </a:prstGeom>
          <a:noFill/>
        </p:spPr>
        <p:txBody>
          <a:bodyPr wrap="none" rtlCol="0">
            <a:spAutoFit/>
          </a:bodyPr>
          <a:lstStyle/>
          <a:p>
            <a:pPr>
              <a:lnSpc>
                <a:spcPct val="90000"/>
              </a:lnSpc>
            </a:pPr>
            <a:r>
              <a:rPr lang="en-US" sz="1600" dirty="0"/>
              <a:t>https://</a:t>
            </a:r>
            <a:r>
              <a:rPr lang="en-US" sz="1600" dirty="0" err="1"/>
              <a:t>xkcd.com</a:t>
            </a:r>
            <a:r>
              <a:rPr lang="en-US" sz="1600" dirty="0"/>
              <a:t>/327/ (2007-10-10)</a:t>
            </a:r>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a:xfrm>
            <a:off x="685801" y="1176950"/>
            <a:ext cx="7772400" cy="3730028"/>
          </a:xfrm>
        </p:spPr>
        <p:txBody>
          <a:bodyPr>
            <a:normAutofit fontScale="85000" lnSpcReduction="10000"/>
          </a:bodyPr>
          <a:lstStyle/>
          <a:p>
            <a:pPr marL="0" indent="0">
              <a:buNone/>
            </a:pPr>
            <a:r>
              <a:rPr lang="en-US" dirty="0"/>
              <a:t>A denial-of-service attack shuts down a bunch of retailer, stock brokerage, large corporate entertainment, and information web sites. </a:t>
            </a:r>
          </a:p>
          <a:p>
            <a:pPr marL="0" indent="0">
              <a:buNone/>
            </a:pPr>
            <a:r>
              <a:rPr lang="en-US" dirty="0"/>
              <a:t>Guilty parties:</a:t>
            </a:r>
          </a:p>
          <a:p>
            <a:pPr marL="662968" lvl="1" indent="-457200">
              <a:buFont typeface="+mj-lt"/>
              <a:buAutoNum type="alphaLcPeriod"/>
            </a:pPr>
            <a:r>
              <a:rPr lang="en-US" dirty="0"/>
              <a:t>Terrorist who aimed to cause billions of damage to U.S. economy</a:t>
            </a:r>
          </a:p>
          <a:p>
            <a:pPr marL="662968" lvl="1" indent="-457200">
              <a:buFont typeface="+mj-lt"/>
              <a:buAutoNum type="alphaLcPeriod"/>
            </a:pPr>
            <a:r>
              <a:rPr lang="en-US" dirty="0"/>
              <a:t>Protestor opposing corporate manipulation of consumers</a:t>
            </a:r>
          </a:p>
          <a:p>
            <a:pPr marL="662968" lvl="1" indent="-457200">
              <a:buFont typeface="+mj-lt"/>
              <a:buAutoNum type="alphaLcPeriod"/>
            </a:pPr>
            <a:r>
              <a:rPr lang="en-US" dirty="0"/>
              <a:t>A minor just having fun with tools found on the web</a:t>
            </a:r>
          </a:p>
          <a:p>
            <a:pPr marL="662968" lvl="1" indent="-457200">
              <a:buFont typeface="+mj-lt"/>
              <a:buAutoNum type="alphaLcPeriod"/>
            </a:pPr>
            <a:r>
              <a:rPr lang="en-US" dirty="0"/>
              <a:t>Show off hacker in search of bragging rights</a:t>
            </a:r>
          </a:p>
          <a:p>
            <a:pPr marL="457200" indent="-457200">
              <a:buFont typeface="+mj-lt"/>
              <a:buAutoNum type="arabicPeriod"/>
            </a:pPr>
            <a:r>
              <a:rPr lang="en-US" dirty="0"/>
              <a:t>Choose one ethical theory to use:</a:t>
            </a:r>
          </a:p>
          <a:p>
            <a:pPr marL="662968" lvl="1" indent="-457200">
              <a:buFont typeface="+mj-lt"/>
              <a:buAutoNum type="arabicPeriod"/>
            </a:pPr>
            <a:r>
              <a:rPr lang="en-US" dirty="0"/>
              <a:t>Kantian, Rule Utilitarian, Act Utilitarian, Social Contract Theory, Virtue Ethics</a:t>
            </a:r>
          </a:p>
          <a:p>
            <a:pPr marL="457200" indent="-457200">
              <a:buFont typeface="+mj-lt"/>
              <a:buAutoNum type="arabicPeriod"/>
            </a:pPr>
            <a:r>
              <a:rPr lang="en-US" dirty="0"/>
              <a:t>State what penalties are appropriate for each</a:t>
            </a:r>
          </a:p>
          <a:p>
            <a:pPr marL="457200" indent="-457200">
              <a:buFont typeface="+mj-lt"/>
              <a:buAutoNum type="arabicPeriod"/>
            </a:pPr>
            <a:r>
              <a:rPr lang="en-US" dirty="0"/>
              <a:t>Explain your decisions using your ethical theory</a:t>
            </a:r>
          </a:p>
          <a:p>
            <a:pPr marL="457200" indent="-457200">
              <a:buFont typeface="+mj-lt"/>
              <a:buAutoNum type="arabicPeriod"/>
            </a:pPr>
            <a:r>
              <a:rPr lang="en-US" dirty="0"/>
              <a:t>Name the laws/acts under which these parties could be prosecuted</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1504764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br>
              <a:rPr lang="en-US" dirty="0"/>
            </a:br>
            <a:r>
              <a:rPr lang="en-US" dirty="0"/>
              <a:t>Code Testing 1 Page Paper 1/2</a:t>
            </a:r>
          </a:p>
        </p:txBody>
      </p:sp>
      <p:sp>
        <p:nvSpPr>
          <p:cNvPr id="3" name="Content Placeholder 2"/>
          <p:cNvSpPr>
            <a:spLocks noGrp="1"/>
          </p:cNvSpPr>
          <p:nvPr>
            <p:ph idx="1"/>
          </p:nvPr>
        </p:nvSpPr>
        <p:spPr/>
        <p:txBody>
          <a:bodyPr>
            <a:normAutofit fontScale="92500" lnSpcReduction="20000"/>
          </a:bodyPr>
          <a:lstStyle/>
          <a:p>
            <a:r>
              <a:rPr lang="en-US" sz="1800" dirty="0"/>
              <a:t>Research testing, decide on test strategy, test the given code</a:t>
            </a:r>
          </a:p>
          <a:p>
            <a:r>
              <a:rPr lang="en-US" sz="1800" dirty="0"/>
              <a:t>There are major and minor defects to find</a:t>
            </a:r>
          </a:p>
          <a:p>
            <a:r>
              <a:rPr lang="en-US" sz="1800" dirty="0"/>
              <a:t>Once testing is done write paper with conclusion: Testing strategy was adequate</a:t>
            </a:r>
          </a:p>
          <a:p>
            <a:pPr lvl="1"/>
            <a:r>
              <a:rPr lang="en-US" sz="1500" dirty="0"/>
              <a:t>Include tests and results </a:t>
            </a:r>
            <a:r>
              <a:rPr lang="en-US" sz="1500"/>
              <a:t>in an Appendix </a:t>
            </a:r>
            <a:r>
              <a:rPr lang="en-US" sz="1500" dirty="0"/>
              <a:t>to save paper space for argument</a:t>
            </a:r>
          </a:p>
          <a:p>
            <a:r>
              <a:rPr lang="en-US" sz="1800" dirty="0"/>
              <a:t>Things that might be useful in your argument:</a:t>
            </a:r>
          </a:p>
          <a:p>
            <a:pPr lvl="1"/>
            <a:r>
              <a:rPr lang="en-US" sz="1600" dirty="0"/>
              <a:t>Rationale for testing strategy used </a:t>
            </a:r>
            <a:r>
              <a:rPr lang="en-US" sz="1600" b="1" dirty="0"/>
              <a:t>(use data, high quality sources)</a:t>
            </a:r>
          </a:p>
          <a:p>
            <a:pPr lvl="1"/>
            <a:r>
              <a:rPr lang="en-US" sz="1600" dirty="0"/>
              <a:t>Explanations of defects found </a:t>
            </a:r>
            <a:r>
              <a:rPr lang="en-US" sz="1600" b="1" dirty="0"/>
              <a:t>(use data, high quality sources)</a:t>
            </a:r>
          </a:p>
          <a:p>
            <a:pPr lvl="1"/>
            <a:r>
              <a:rPr lang="en-US" sz="1600" dirty="0"/>
              <a:t>How to fix them </a:t>
            </a:r>
            <a:r>
              <a:rPr lang="en-US" sz="1600" b="1" dirty="0"/>
              <a:t>(use data, high quality sources)</a:t>
            </a:r>
          </a:p>
          <a:p>
            <a:pPr lvl="1"/>
            <a:r>
              <a:rPr lang="en-US" sz="1600" dirty="0"/>
              <a:t>Consequences of leaving defects in production code </a:t>
            </a:r>
            <a:r>
              <a:rPr lang="en-US" sz="1600" b="1" dirty="0"/>
              <a:t>(use data, high quality sources)</a:t>
            </a:r>
          </a:p>
          <a:p>
            <a:r>
              <a:rPr lang="en-US" sz="1800" dirty="0"/>
              <a:t>Weakness in testing strategy as counter point </a:t>
            </a:r>
            <a:r>
              <a:rPr lang="en-US" sz="1800" b="1" dirty="0"/>
              <a:t>(use data, high quality source)</a:t>
            </a:r>
          </a:p>
          <a:p>
            <a:r>
              <a:rPr lang="en-US" sz="1800" dirty="0"/>
              <a:t>Working example: </a:t>
            </a:r>
            <a:r>
              <a:rPr lang="en-US" sz="1800" dirty="0">
                <a:hlinkClick r:id="rId3"/>
              </a:rPr>
              <a:t>http://socialimps.keithpray.net/assignments/Test_Sales_Fun</a:t>
            </a:r>
            <a:endParaRPr lang="en-US" sz="1800" dirty="0"/>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663296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br>
              <a:rPr lang="en-US" dirty="0"/>
            </a:br>
            <a:r>
              <a:rPr lang="en-US" dirty="0"/>
              <a:t>Code Testing 2/2</a:t>
            </a:r>
          </a:p>
        </p:txBody>
      </p:sp>
      <p:sp>
        <p:nvSpPr>
          <p:cNvPr id="3" name="Content Placeholder 2"/>
          <p:cNvSpPr>
            <a:spLocks noGrp="1"/>
          </p:cNvSpPr>
          <p:nvPr>
            <p:ph idx="1"/>
          </p:nvPr>
        </p:nvSpPr>
        <p:spPr/>
        <p:txBody>
          <a:bodyPr>
            <a:normAutofit fontScale="62500" lnSpcReduction="20000"/>
          </a:bodyPr>
          <a:lstStyle/>
          <a:p>
            <a:pPr marL="457200" indent="-457200">
              <a:lnSpc>
                <a:spcPct val="120000"/>
              </a:lnSpc>
              <a:spcBef>
                <a:spcPts val="0"/>
              </a:spcBef>
              <a:buFont typeface="+mj-lt"/>
              <a:buAutoNum type="arabicPeriod"/>
            </a:pPr>
            <a:r>
              <a:rPr lang="en-US" dirty="0"/>
              <a:t>import </a:t>
            </a:r>
            <a:r>
              <a:rPr lang="en-US" dirty="0" err="1"/>
              <a:t>java.text.NumberFormat</a:t>
            </a:r>
            <a:r>
              <a:rPr lang="en-US" dirty="0"/>
              <a:t>;</a:t>
            </a:r>
          </a:p>
          <a:p>
            <a:pPr marL="457200" indent="-457200">
              <a:lnSpc>
                <a:spcPct val="120000"/>
              </a:lnSpc>
              <a:spcBef>
                <a:spcPts val="0"/>
              </a:spcBef>
              <a:buFont typeface="+mj-lt"/>
              <a:buAutoNum type="arabicPeriod"/>
            </a:pPr>
            <a:r>
              <a:rPr lang="en-US" dirty="0"/>
              <a:t>public class </a:t>
            </a:r>
            <a:r>
              <a:rPr lang="en-US" dirty="0" err="1"/>
              <a:t>SalesFun</a:t>
            </a:r>
            <a:r>
              <a:rPr lang="en-US" dirty="0"/>
              <a:t> { </a:t>
            </a:r>
          </a:p>
          <a:p>
            <a:pPr marL="457200" indent="-457200">
              <a:lnSpc>
                <a:spcPct val="120000"/>
              </a:lnSpc>
              <a:spcBef>
                <a:spcPts val="0"/>
              </a:spcBef>
              <a:buFont typeface="+mj-lt"/>
              <a:buAutoNum type="arabicPeriod"/>
            </a:pPr>
            <a:r>
              <a:rPr lang="en-US" dirty="0"/>
              <a:t>  public static double </a:t>
            </a:r>
            <a:r>
              <a:rPr lang="en-US" dirty="0" err="1"/>
              <a:t>calculateSalesTotal</a:t>
            </a:r>
            <a:r>
              <a:rPr lang="en-US" dirty="0"/>
              <a:t> ( double amount, double </a:t>
            </a:r>
            <a:r>
              <a:rPr lang="en-US" dirty="0" err="1"/>
              <a:t>discountRate</a:t>
            </a:r>
            <a:r>
              <a:rPr lang="en-US" dirty="0"/>
              <a:t>, double </a:t>
            </a:r>
            <a:r>
              <a:rPr lang="en-US" dirty="0" err="1"/>
              <a:t>taxRate</a:t>
            </a:r>
            <a:r>
              <a:rPr lang="en-US" dirty="0"/>
              <a:t> ) { </a:t>
            </a:r>
          </a:p>
          <a:p>
            <a:pPr marL="457200" indent="-457200">
              <a:lnSpc>
                <a:spcPct val="120000"/>
              </a:lnSpc>
              <a:spcBef>
                <a:spcPts val="0"/>
              </a:spcBef>
              <a:buFont typeface="+mj-lt"/>
              <a:buAutoNum type="arabicPeriod"/>
            </a:pPr>
            <a:r>
              <a:rPr lang="en-US" dirty="0">
                <a:solidFill>
                  <a:srgbClr val="000000"/>
                </a:solidFill>
              </a:rPr>
              <a:t>   </a:t>
            </a:r>
            <a:r>
              <a:rPr lang="en-US" b="1" dirty="0">
                <a:solidFill>
                  <a:srgbClr val="000000"/>
                </a:solidFill>
              </a:rPr>
              <a:t> double discount = amount * </a:t>
            </a:r>
            <a:r>
              <a:rPr lang="en-US" b="1" dirty="0" err="1">
                <a:solidFill>
                  <a:srgbClr val="000000"/>
                </a:solidFill>
              </a:rPr>
              <a:t>discountRate</a:t>
            </a:r>
            <a:r>
              <a:rPr lang="en-US" b="1" dirty="0">
                <a:solidFill>
                  <a:srgbClr val="000000"/>
                </a:solidFill>
              </a:rPr>
              <a:t>; </a:t>
            </a:r>
          </a:p>
          <a:p>
            <a:pPr marL="457200" indent="-457200">
              <a:lnSpc>
                <a:spcPct val="120000"/>
              </a:lnSpc>
              <a:spcBef>
                <a:spcPts val="0"/>
              </a:spcBef>
              <a:buFont typeface="+mj-lt"/>
              <a:buAutoNum type="arabicPeriod"/>
            </a:pPr>
            <a:r>
              <a:rPr lang="en-US" b="1" dirty="0">
                <a:solidFill>
                  <a:srgbClr val="000000"/>
                </a:solidFill>
              </a:rPr>
              <a:t>    double total = amount - discount; </a:t>
            </a:r>
          </a:p>
          <a:p>
            <a:pPr marL="457200" indent="-457200">
              <a:lnSpc>
                <a:spcPct val="120000"/>
              </a:lnSpc>
              <a:spcBef>
                <a:spcPts val="0"/>
              </a:spcBef>
              <a:buFont typeface="+mj-lt"/>
              <a:buAutoNum type="arabicPeriod"/>
            </a:pPr>
            <a:r>
              <a:rPr lang="en-US" b="1" dirty="0">
                <a:solidFill>
                  <a:srgbClr val="000000"/>
                </a:solidFill>
              </a:rPr>
              <a:t>    double tax = total * </a:t>
            </a:r>
            <a:r>
              <a:rPr lang="en-US" b="1" dirty="0" err="1">
                <a:solidFill>
                  <a:srgbClr val="000000"/>
                </a:solidFill>
              </a:rPr>
              <a:t>taxRate</a:t>
            </a:r>
            <a:r>
              <a:rPr lang="en-US" b="1" dirty="0">
                <a:solidFill>
                  <a:srgbClr val="000000"/>
                </a:solidFill>
              </a:rPr>
              <a:t>; </a:t>
            </a:r>
          </a:p>
          <a:p>
            <a:pPr marL="457200" indent="-457200">
              <a:lnSpc>
                <a:spcPct val="120000"/>
              </a:lnSpc>
              <a:spcBef>
                <a:spcPts val="0"/>
              </a:spcBef>
              <a:buFont typeface="+mj-lt"/>
              <a:buAutoNum type="arabicPeriod"/>
            </a:pPr>
            <a:r>
              <a:rPr lang="en-US" b="1" dirty="0">
                <a:solidFill>
                  <a:srgbClr val="000000"/>
                </a:solidFill>
              </a:rPr>
              <a:t>    double </a:t>
            </a:r>
            <a:r>
              <a:rPr lang="en-US" b="1" dirty="0" err="1">
                <a:solidFill>
                  <a:srgbClr val="000000"/>
                </a:solidFill>
              </a:rPr>
              <a:t>taxedTotal</a:t>
            </a:r>
            <a:r>
              <a:rPr lang="en-US" b="1" dirty="0">
                <a:solidFill>
                  <a:srgbClr val="000000"/>
                </a:solidFill>
              </a:rPr>
              <a:t> = tax + total; </a:t>
            </a:r>
          </a:p>
          <a:p>
            <a:pPr marL="457200" indent="-457200">
              <a:lnSpc>
                <a:spcPct val="120000"/>
              </a:lnSpc>
              <a:spcBef>
                <a:spcPts val="0"/>
              </a:spcBef>
              <a:buFont typeface="+mj-lt"/>
              <a:buAutoNum type="arabicPeriod"/>
            </a:pPr>
            <a:r>
              <a:rPr lang="en-US" dirty="0"/>
              <a:t>    </a:t>
            </a:r>
            <a:r>
              <a:rPr lang="en-US" dirty="0" err="1"/>
              <a:t>NumberFormat</a:t>
            </a:r>
            <a:r>
              <a:rPr lang="en-US" dirty="0"/>
              <a:t> </a:t>
            </a:r>
            <a:r>
              <a:rPr lang="en-US" dirty="0" err="1"/>
              <a:t>numberFormat</a:t>
            </a:r>
            <a:r>
              <a:rPr lang="en-US" dirty="0"/>
              <a:t> = </a:t>
            </a:r>
            <a:r>
              <a:rPr lang="en-US" dirty="0" err="1"/>
              <a:t>NumberFormat.getCurrencyInstance</a:t>
            </a:r>
            <a:r>
              <a:rPr lang="en-US" dirty="0"/>
              <a:t>(); </a:t>
            </a:r>
          </a:p>
          <a:p>
            <a:pPr marL="457200" indent="-457200">
              <a:lnSpc>
                <a:spcPct val="120000"/>
              </a:lnSpc>
              <a:spcBef>
                <a:spcPts val="0"/>
              </a:spcBef>
              <a:buFont typeface="+mj-lt"/>
              <a:buAutoNum type="arabicPeriod"/>
            </a:pPr>
            <a:r>
              <a:rPr lang="en-US" dirty="0"/>
              <a:t>    </a:t>
            </a:r>
            <a:r>
              <a:rPr lang="en-US" dirty="0" err="1"/>
              <a:t>System.out.println</a:t>
            </a:r>
            <a:r>
              <a:rPr lang="en-US" dirty="0"/>
              <a:t> ( "Subtotal : " + </a:t>
            </a:r>
            <a:r>
              <a:rPr lang="en-US" dirty="0" err="1"/>
              <a:t>numberFormat.format</a:t>
            </a:r>
            <a:r>
              <a:rPr lang="en-US" dirty="0"/>
              <a:t> ( amount ) ); </a:t>
            </a:r>
          </a:p>
          <a:p>
            <a:pPr marL="457200" indent="-457200">
              <a:lnSpc>
                <a:spcPct val="120000"/>
              </a:lnSpc>
              <a:spcBef>
                <a:spcPts val="0"/>
              </a:spcBef>
              <a:buFont typeface="+mj-lt"/>
              <a:buAutoNum type="arabicPeriod"/>
            </a:pPr>
            <a:r>
              <a:rPr lang="en-US" dirty="0"/>
              <a:t>    </a:t>
            </a:r>
            <a:r>
              <a:rPr lang="en-US" dirty="0" err="1"/>
              <a:t>System.out.println</a:t>
            </a:r>
            <a:r>
              <a:rPr lang="en-US" dirty="0"/>
              <a:t> ( "Discount : " + </a:t>
            </a:r>
            <a:r>
              <a:rPr lang="en-US" dirty="0" err="1"/>
              <a:t>numberFormat.format</a:t>
            </a:r>
            <a:r>
              <a:rPr lang="en-US" dirty="0"/>
              <a:t> ( discount ) ); </a:t>
            </a:r>
          </a:p>
          <a:p>
            <a:pPr marL="457200" indent="-457200">
              <a:lnSpc>
                <a:spcPct val="120000"/>
              </a:lnSpc>
              <a:spcBef>
                <a:spcPts val="0"/>
              </a:spcBef>
              <a:buFont typeface="+mj-lt"/>
              <a:buAutoNum type="arabicPeriod"/>
            </a:pPr>
            <a:r>
              <a:rPr lang="en-US" dirty="0"/>
              <a:t>    </a:t>
            </a:r>
            <a:r>
              <a:rPr lang="en-US" dirty="0" err="1"/>
              <a:t>System.out.println</a:t>
            </a:r>
            <a:r>
              <a:rPr lang="en-US" dirty="0"/>
              <a:t> ( "Total : " + </a:t>
            </a:r>
            <a:r>
              <a:rPr lang="en-US" dirty="0" err="1"/>
              <a:t>numberFormat.format</a:t>
            </a:r>
            <a:r>
              <a:rPr lang="en-US" dirty="0"/>
              <a:t> ( total ) ); </a:t>
            </a:r>
          </a:p>
          <a:p>
            <a:pPr marL="457200" indent="-457200">
              <a:lnSpc>
                <a:spcPct val="120000"/>
              </a:lnSpc>
              <a:spcBef>
                <a:spcPts val="0"/>
              </a:spcBef>
              <a:buFont typeface="+mj-lt"/>
              <a:buAutoNum type="arabicPeriod"/>
            </a:pPr>
            <a:r>
              <a:rPr lang="en-US" dirty="0"/>
              <a:t>    </a:t>
            </a:r>
            <a:r>
              <a:rPr lang="en-US" dirty="0" err="1"/>
              <a:t>System.out.println</a:t>
            </a:r>
            <a:r>
              <a:rPr lang="en-US" dirty="0"/>
              <a:t> ( "Tax : " + </a:t>
            </a:r>
            <a:r>
              <a:rPr lang="en-US" dirty="0" err="1"/>
              <a:t>numberFormat.format</a:t>
            </a:r>
            <a:r>
              <a:rPr lang="en-US" dirty="0"/>
              <a:t> ( tax ) ); </a:t>
            </a:r>
          </a:p>
          <a:p>
            <a:pPr marL="457200" indent="-457200">
              <a:lnSpc>
                <a:spcPct val="120000"/>
              </a:lnSpc>
              <a:spcBef>
                <a:spcPts val="0"/>
              </a:spcBef>
              <a:buFont typeface="+mj-lt"/>
              <a:buAutoNum type="arabicPeriod"/>
            </a:pPr>
            <a:r>
              <a:rPr lang="en-US" dirty="0"/>
              <a:t>    </a:t>
            </a:r>
            <a:r>
              <a:rPr lang="en-US" dirty="0" err="1"/>
              <a:t>System.out.println</a:t>
            </a:r>
            <a:r>
              <a:rPr lang="en-US" dirty="0"/>
              <a:t> ( "</a:t>
            </a:r>
            <a:r>
              <a:rPr lang="en-US" dirty="0" err="1"/>
              <a:t>Tax+Total</a:t>
            </a:r>
            <a:r>
              <a:rPr lang="en-US" dirty="0"/>
              <a:t>: " + </a:t>
            </a:r>
            <a:r>
              <a:rPr lang="en-US" dirty="0" err="1"/>
              <a:t>numberFormat.format</a:t>
            </a:r>
            <a:r>
              <a:rPr lang="en-US" dirty="0"/>
              <a:t> ( </a:t>
            </a:r>
            <a:r>
              <a:rPr lang="en-US" dirty="0" err="1"/>
              <a:t>taxedTotal</a:t>
            </a:r>
            <a:r>
              <a:rPr lang="en-US" dirty="0"/>
              <a:t> ) ); </a:t>
            </a:r>
          </a:p>
          <a:p>
            <a:pPr marL="457200" indent="-457200">
              <a:lnSpc>
                <a:spcPct val="120000"/>
              </a:lnSpc>
              <a:spcBef>
                <a:spcPts val="0"/>
              </a:spcBef>
              <a:buFont typeface="+mj-lt"/>
              <a:buAutoNum type="arabicPeriod"/>
            </a:pPr>
            <a:r>
              <a:rPr lang="en-US" dirty="0"/>
              <a:t>    return </a:t>
            </a:r>
            <a:r>
              <a:rPr lang="en-US" dirty="0" err="1"/>
              <a:t>taxedTotal</a:t>
            </a:r>
            <a:r>
              <a:rPr lang="en-US" dirty="0"/>
              <a:t>;</a:t>
            </a:r>
          </a:p>
          <a:p>
            <a:pPr marL="457200" indent="-457200">
              <a:lnSpc>
                <a:spcPct val="120000"/>
              </a:lnSpc>
              <a:spcBef>
                <a:spcPts val="0"/>
              </a:spcBef>
              <a:buFont typeface="+mj-lt"/>
              <a:buAutoNum type="arabicPeriod"/>
            </a:pPr>
            <a:r>
              <a:rPr lang="en-US" dirty="0"/>
              <a:t>  } </a:t>
            </a:r>
          </a:p>
          <a:p>
            <a:pPr marL="457200" indent="-457200">
              <a:lnSpc>
                <a:spcPct val="120000"/>
              </a:lnSpc>
              <a:spcBef>
                <a:spcPts val="0"/>
              </a:spcBef>
              <a:buFont typeface="+mj-lt"/>
              <a:buAutoNum type="arabicPeriod"/>
            </a:pPr>
            <a:r>
              <a:rPr lang="en-US" dirty="0"/>
              <a:t>}</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8" name="TextBox 7"/>
          <p:cNvSpPr txBox="1"/>
          <p:nvPr/>
        </p:nvSpPr>
        <p:spPr>
          <a:xfrm>
            <a:off x="4565194" y="1444365"/>
            <a:ext cx="4343400" cy="1446550"/>
          </a:xfrm>
          <a:prstGeom prst="rect">
            <a:avLst/>
          </a:prstGeom>
          <a:noFill/>
        </p:spPr>
        <p:txBody>
          <a:bodyPr wrap="square" rtlCol="0" anchor="t" anchorCtr="0">
            <a:spAutoFit/>
          </a:bodyPr>
          <a:lstStyle/>
          <a:p>
            <a:pPr algn="l"/>
            <a:r>
              <a:rPr lang="en-US" sz="6600" dirty="0">
                <a:solidFill>
                  <a:srgbClr val="000000"/>
                </a:solidFill>
              </a:rPr>
              <a:t>}</a:t>
            </a:r>
            <a:r>
              <a:rPr lang="en-US" sz="8800" dirty="0">
                <a:solidFill>
                  <a:srgbClr val="000000"/>
                </a:solidFill>
              </a:rPr>
              <a:t> </a:t>
            </a:r>
            <a:r>
              <a:rPr lang="en-US" sz="3200" dirty="0">
                <a:solidFill>
                  <a:srgbClr val="000000"/>
                </a:solidFill>
              </a:rPr>
              <a:t>Lines of interest</a:t>
            </a:r>
          </a:p>
        </p:txBody>
      </p:sp>
      <p:sp>
        <p:nvSpPr>
          <p:cNvPr id="5" name="Slide Number Placeholder 4"/>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3574800159"/>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40946</TotalTime>
  <Words>8478</Words>
  <Application>Microsoft Macintosh PowerPoint</Application>
  <PresentationFormat>On-screen Show (16:9)</PresentationFormat>
  <Paragraphs>775</Paragraphs>
  <Slides>50</Slides>
  <Notes>49</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Cambria</vt:lpstr>
      <vt:lpstr>Söhne</vt:lpstr>
      <vt:lpstr>Red Radial 16x9</vt:lpstr>
      <vt:lpstr>Class 8 Crime</vt:lpstr>
      <vt:lpstr>PowerPoint Presentation</vt:lpstr>
      <vt:lpstr>what works well Online With Zoom</vt:lpstr>
      <vt:lpstr>Papers – Nice  Improvement!</vt:lpstr>
      <vt:lpstr>Grades To Date</vt:lpstr>
      <vt:lpstr>Overview</vt:lpstr>
      <vt:lpstr>Group Quiz</vt:lpstr>
      <vt:lpstr>Assignment Code Testing 1 Page Paper 1/2</vt:lpstr>
      <vt:lpstr>Assignment Code Testing 2/2</vt:lpstr>
      <vt:lpstr>Overview</vt:lpstr>
      <vt:lpstr>How low can you go?</vt:lpstr>
      <vt:lpstr>uppermost level – Hardware</vt:lpstr>
      <vt:lpstr>User interface Level</vt:lpstr>
      <vt:lpstr>OS files level</vt:lpstr>
      <vt:lpstr>Boot Order level</vt:lpstr>
      <vt:lpstr>Should we be worried?</vt:lpstr>
      <vt:lpstr>References</vt:lpstr>
      <vt:lpstr>The Urgent Need for Digital Vigilance in the Age of AI-Driven Surveillance and Espionage</vt:lpstr>
      <vt:lpstr>AI’S GROWING ROLE IN MALICIOUS ACTIVITIES</vt:lpstr>
      <vt:lpstr>The Data/ai revolution in intelligence </vt:lpstr>
      <vt:lpstr>The Double-Edged Sword of Data Abundance</vt:lpstr>
      <vt:lpstr>The Double-Edged Sword of Data Abundance Cont.</vt:lpstr>
      <vt:lpstr>The personal stakes of ai surveillance</vt:lpstr>
      <vt:lpstr>Act now: The need for individual digital vigilance</vt:lpstr>
      <vt:lpstr>References</vt:lpstr>
      <vt:lpstr>War machines and the future of digital warfare</vt:lpstr>
      <vt:lpstr>Concerns of government targeted cyber attacks.</vt:lpstr>
      <vt:lpstr>Data Breaches</vt:lpstr>
      <vt:lpstr>Damaging infrastructure</vt:lpstr>
      <vt:lpstr>AI and autonomous weaponry</vt:lpstr>
      <vt:lpstr>Conclusions</vt:lpstr>
      <vt:lpstr>References</vt:lpstr>
      <vt:lpstr>Class 8 The End</vt:lpstr>
      <vt:lpstr>My Reading Notes</vt:lpstr>
      <vt:lpstr>Buffer Overrun</vt:lpstr>
      <vt:lpstr>Run Example Code</vt:lpstr>
      <vt:lpstr>Buffer Overrun Code</vt:lpstr>
      <vt:lpstr>TCP Three-way Handshake</vt:lpstr>
      <vt:lpstr>SYN Flood Attack</vt:lpstr>
      <vt:lpstr>Ping Attack</vt:lpstr>
      <vt:lpstr>What is Denial of Service (DoS)</vt:lpstr>
      <vt:lpstr>Distributed DoS Vectors</vt:lpstr>
      <vt:lpstr>Crime How</vt:lpstr>
      <vt:lpstr>Crime Bane</vt:lpstr>
      <vt:lpstr>Crime Why</vt:lpstr>
      <vt:lpstr>Crime Time</vt:lpstr>
      <vt:lpstr>Crime Doers</vt:lpstr>
      <vt:lpstr>Crime Gain</vt:lpstr>
      <vt:lpstr>Crime Pay</vt:lpstr>
      <vt:lpstr>Crime Stop</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534</cp:revision>
  <dcterms:created xsi:type="dcterms:W3CDTF">2014-08-25T02:19:16Z</dcterms:created>
  <dcterms:modified xsi:type="dcterms:W3CDTF">2023-09-19T22:06:11Z</dcterms:modified>
</cp:coreProperties>
</file>