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 id="31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1" autoAdjust="0"/>
    <p:restoredTop sz="81400" autoAdjust="0"/>
  </p:normalViewPr>
  <p:slideViewPr>
    <p:cSldViewPr snapToGrid="0" snapToObjects="1">
      <p:cViewPr varScale="1">
        <p:scale>
          <a:sx n="173" d="100"/>
          <a:sy n="173" d="100"/>
        </p:scale>
        <p:origin x="584" y="208"/>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8/31/23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8/31/23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see an exponential growth of the computations per second available for $1K, adjusted for inflation. Given the lower bound of an estimate (see relevant chapter in the Kurzweil’s book” for the calculations per second of organic brains, we see the inevitable eclipse of all human brain power within your lifetimes. Given the exponential growth, note it is a logarithmic scale to boot, even if the estimates are off by a good margin the claim still holds. Not sure if this accounts for the human population growth since this was published but given a 1/7 billion increase the linear growth does not make a dent in the exponential growth.</a:t>
            </a:r>
          </a:p>
          <a:p>
            <a:endParaRPr lang="en-US" dirty="0"/>
          </a:p>
          <a:p>
            <a:r>
              <a:rPr lang="en-US" dirty="0"/>
              <a:t>On the right we see the same growth from the perspective of planet Earth as a calculation power producer machine. The number of significant computing advancing events increasing exponentially is good evidence that the computations/second growth on the left is likely to continue. A look at our class time line wiki also shows this, with many more events being found relevant for this course in more recent years.</a:t>
            </a:r>
          </a:p>
          <a:p>
            <a:endParaRPr lang="en-US" dirty="0"/>
          </a:p>
          <a:p>
            <a:r>
              <a:rPr lang="en-US" dirty="0"/>
              <a:t>Show book if you have it.</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(2013)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r>
              <a:rPr lang="en-US" dirty="0"/>
              <a:t>Things of note from general knowledge and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Numerous references to Steve Jobs’ personality, often a hinderance to business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Notes transformative effect of Apple products on every day life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Gates would have been 27 by the time Apple hit Fortune 500 list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t>
            </a:r>
            <a:r>
              <a:rPr lang="en-US" sz="1200" kern="1200" dirty="0" err="1">
                <a:solidFill>
                  <a:schemeClr val="tx1"/>
                </a:solidFill>
                <a:effectLst/>
                <a:latin typeface="+mn-lt"/>
                <a:ea typeface="+mn-ea"/>
                <a:cs typeface="+mn-cs"/>
              </a:rPr>
              <a:t>Iie</a:t>
            </a:r>
            <a:r>
              <a:rPr lang="en-US" sz="1200" kern="1200" dirty="0">
                <a:solidFill>
                  <a:schemeClr val="tx1"/>
                </a:solidFill>
                <a:effectLst/>
                <a:latin typeface="+mn-lt"/>
                <a:ea typeface="+mn-ea"/>
                <a:cs typeface="+mn-cs"/>
              </a:rPr>
              <a:t> – Apple too easy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Melinda developed MS Bob GUI overlay for Windows 3.1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 need to run some BASIC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Microsoft - portmanteau of “Microprocessor Software”</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SBBoD</a:t>
            </a:r>
            <a:r>
              <a:rPr lang="en-US" sz="1200" kern="1200" dirty="0">
                <a:solidFill>
                  <a:schemeClr val="tx1"/>
                </a:solidFill>
                <a:effectLst/>
                <a:latin typeface="+mn-lt"/>
                <a:ea typeface="+mn-ea"/>
                <a:cs typeface="+mn-cs"/>
              </a:rPr>
              <a:t> – Spinning Beach Ball Of Death – just as dreaded as the Windows hourglass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How much was Gates donating at time of battle?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and Microsoft roughly equivalent worth at time of battle (TODO: how much?)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pwn</a:t>
            </a:r>
            <a:r>
              <a:rPr lang="en-US" sz="1200" kern="1200" dirty="0">
                <a:solidFill>
                  <a:schemeClr val="tx1"/>
                </a:solidFill>
                <a:effectLst/>
                <a:latin typeface="+mn-lt"/>
                <a:ea typeface="+mn-ea"/>
                <a:cs typeface="+mn-cs"/>
              </a:rPr>
              <a:t>” common mistyping of “own” with “o” and “p” being adjacent on QWERTY keyboards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the stereotypical creative, recreational, individual empowering use of Apple products and business use of Windows machine still hold?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Jobs/Apple build off of Xerox PARC and Wozniak often in background with Jobs out front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1988 and subsequent lawsuits of GUI copyright infringement and apple logo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system vs. closed and economic advantage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Claim Apple less malware vulnerable largely due to being a smaller target, as market share grew so did targeted malware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products still more expensive until you compare higher end capabilities/capacities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PC – Pancreatic Cancer</a:t>
            </a:r>
          </a:p>
          <a:p>
            <a:pPr marL="171450" indent="-171450">
              <a:buFont typeface="Arial" panose="020B0604020202020204" pitchFamily="34" charset="0"/>
              <a:buChar char="•"/>
            </a:pPr>
            <a:r>
              <a:rPr lang="en-US" dirty="0"/>
              <a:t>2001: A Space Odyssey</a:t>
            </a:r>
            <a:r>
              <a:rPr lang="en-US" i="1" dirty="0"/>
              <a:t>, in which it originally said, "I'm sorry, Dave. I'm afraid I can't do that," HAL 9000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context of this class, see history in Kurzweil’s graphs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IMB Deep Blue (chess), IBM Watson (Jeopardy), HAL beats a crew member at chess</a:t>
            </a:r>
          </a:p>
          <a:p>
            <a:pPr marL="171450" indent="-171450">
              <a:buFont typeface="Arial" panose="020B0604020202020204" pitchFamily="34" charset="0"/>
              <a:buChar char="•"/>
            </a:pPr>
            <a:r>
              <a:rPr lang="en-US" i="1" dirty="0"/>
              <a:t>When being shutdown HAL began singing "Daisy Bell" (aka "A Bicycle Built for Two"), as it was the first song that he learned. HAL never understood the concept of sleeping, so thought he was dying, so he possibly plans to actually kill Bill. The song was also the first song "sung" by a computer in real life—an IBM 7094 in 1961. Arthur C. Clarke, author of </a:t>
            </a:r>
            <a:r>
              <a:rPr lang="en-US" dirty="0"/>
              <a:t>2001: A Space Odyssey</a:t>
            </a:r>
            <a:r>
              <a:rPr lang="en-US" i="1" dirty="0"/>
              <a:t>, was at the demo event and drew HAL from that.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Socket I see as a move into robotics in addition to moving out of human control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Ubiquitous computing and accidental emergent behaviors could result in sentient machines even if we don’t try to build 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Cortex, see left graph again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systems currently passing the Turing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See Linux/GNU in IP chapter of test book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17 lines SCO claimed stolen from SCO UNIX in Linux kernel, HAL delivered 17 lines of rap so far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:Think Different” slogan, Babbage’s Difference machine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Windows Vista (2007), Terminator 2 movie</a:t>
            </a:r>
          </a:p>
          <a:p>
            <a:endParaRPr lang="en-US" dirty="0"/>
          </a:p>
          <a:p>
            <a:r>
              <a:rPr lang="en-US" b="1" i="1" dirty="0"/>
              <a:t>The Singularity Is Near: When Humans Transcend Biology, Ray Kurzweil, Viking, 2005</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2005 -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2005 -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 up for individual presentations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course staff email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against new 8</a:t>
            </a:r>
            <a:r>
              <a:rPr lang="en-US" baseline="30000" dirty="0"/>
              <a:t>th</a:t>
            </a:r>
            <a:r>
              <a:rPr lang="en-US" dirty="0"/>
              <a:t> edition:</a:t>
            </a:r>
          </a:p>
          <a:p>
            <a:r>
              <a:rPr lang="en-US" dirty="0"/>
              <a:t>pp. 94-95 Do most states (#?) have anti-texting while driving laws now?</a:t>
            </a:r>
          </a:p>
          <a:p>
            <a:r>
              <a:rPr lang="en-US" dirty="0"/>
              <a:t>pp. 99 Good to see using multiple theories to see how many produce same outcome</a:t>
            </a:r>
          </a:p>
          <a:p>
            <a:r>
              <a:rPr lang="en-US" dirty="0"/>
              <a:t>pp. 106 “… everyone… become… programmer” – Why is this an ethical issue?</a:t>
            </a:r>
          </a:p>
          <a:p>
            <a:r>
              <a:rPr lang="en-US" dirty="0"/>
              <a:t>End of Chapter questions I liked: 9, 10, 14, 15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youtube.com/watch?v=x_uUEaeqFo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2QLL8Wawo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a:p>
            <a:pPr lvl="1"/>
            <a:r>
              <a:rPr lang="en-US" dirty="0"/>
              <a:t>Usually requires someone else to provide</a:t>
            </a:r>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 name="Picture 2">
            <a:hlinkClick r:id="rId4"/>
            <a:extLst>
              <a:ext uri="{FF2B5EF4-FFF2-40B4-BE49-F238E27FC236}">
                <a16:creationId xmlns:a16="http://schemas.microsoft.com/office/drawing/2014/main" id="{237FBC08-97DB-7B4F-B334-4FFC0195DFD8}"/>
              </a:ext>
            </a:extLst>
          </p:cNvPr>
          <p:cNvPicPr>
            <a:picLocks noChangeAspect="1"/>
          </p:cNvPicPr>
          <p:nvPr/>
        </p:nvPicPr>
        <p:blipFill>
          <a:blip r:embed="rId5"/>
          <a:stretch>
            <a:fillRect/>
          </a:stretch>
        </p:blipFill>
        <p:spPr>
          <a:xfrm>
            <a:off x="540863" y="4447907"/>
            <a:ext cx="914400" cy="514886"/>
          </a:xfrm>
          <a:prstGeom prst="rect">
            <a:avLst/>
          </a:prstGeom>
        </p:spPr>
      </p:pic>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10">
            <a:hlinkClick r:id="rId3"/>
            <a:extLst>
              <a:ext uri="{FF2B5EF4-FFF2-40B4-BE49-F238E27FC236}">
                <a16:creationId xmlns:a16="http://schemas.microsoft.com/office/drawing/2014/main" id="{237D97AF-B118-2BD2-E25C-99511AB19D75}"/>
              </a:ext>
            </a:extLst>
          </p:cNvPr>
          <p:cNvPicPr>
            <a:picLocks noChangeAspect="1"/>
          </p:cNvPicPr>
          <p:nvPr/>
        </p:nvPicPr>
        <p:blipFill>
          <a:blip r:embed="rId4"/>
          <a:stretch>
            <a:fillRect/>
          </a:stretch>
        </p:blipFill>
        <p:spPr>
          <a:xfrm>
            <a:off x="540863" y="4447907"/>
            <a:ext cx="914400" cy="514886"/>
          </a:xfrm>
          <a:prstGeom prst="rect">
            <a:avLst/>
          </a:prstGeom>
        </p:spPr>
      </p:pic>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 name="Picture 2">
            <a:hlinkClick r:id="rId3"/>
            <a:extLst>
              <a:ext uri="{FF2B5EF4-FFF2-40B4-BE49-F238E27FC236}">
                <a16:creationId xmlns:a16="http://schemas.microsoft.com/office/drawing/2014/main" id="{3075D862-5F64-00C7-9ECF-E971D2F11E6A}"/>
              </a:ext>
            </a:extLst>
          </p:cNvPr>
          <p:cNvPicPr>
            <a:picLocks noChangeAspect="1"/>
          </p:cNvPicPr>
          <p:nvPr/>
        </p:nvPicPr>
        <p:blipFill>
          <a:blip r:embed="rId4"/>
          <a:stretch>
            <a:fillRect/>
          </a:stretch>
        </p:blipFill>
        <p:spPr>
          <a:xfrm>
            <a:off x="540863" y="4447263"/>
            <a:ext cx="914400" cy="514886"/>
          </a:xfrm>
          <a:prstGeom prst="rect">
            <a:avLst/>
          </a:prstGeom>
        </p:spPr>
      </p:pic>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Content Placeholder 6">
            <a:extLst>
              <a:ext uri="{FF2B5EF4-FFF2-40B4-BE49-F238E27FC236}">
                <a16:creationId xmlns:a16="http://schemas.microsoft.com/office/drawing/2014/main" id="{CE584E1D-1362-1147-86A0-8615CE81196C}"/>
              </a:ext>
            </a:extLst>
          </p:cNvPr>
          <p:cNvSpPr txBox="1">
            <a:spLocks/>
          </p:cNvSpPr>
          <p:nvPr/>
        </p:nvSpPr>
        <p:spPr>
          <a:xfrm>
            <a:off x="3431356" y="1861009"/>
            <a:ext cx="5498183" cy="8821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p>
          <a:p>
            <a:r>
              <a:rPr lang="en-US" dirty="0"/>
              <a:t>https://</a:t>
            </a:r>
            <a:r>
              <a:rPr lang="en-US" dirty="0" err="1"/>
              <a:t>socialimps.keithpray.net</a:t>
            </a:r>
            <a:r>
              <a:rPr lang="en-US" dirty="0"/>
              <a:t>/documents</a:t>
            </a:r>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444748" y="464740"/>
            <a:ext cx="8254504" cy="341632"/>
          </a:xfrm>
          <a:prstGeom prst="rect">
            <a:avLst/>
          </a:prstGeom>
          <a:noFill/>
        </p:spPr>
        <p:txBody>
          <a:bodyPr wrap="none" rtlCol="0">
            <a:spAutoFit/>
          </a:bodyPr>
          <a:lstStyle/>
          <a:p>
            <a:pPr>
              <a:lnSpc>
                <a:spcPct val="90000"/>
              </a:lnSpc>
            </a:pPr>
            <a:r>
              <a:rPr lang="en-US" dirty="0"/>
              <a:t>Ray Kurzweil: </a:t>
            </a:r>
            <a:r>
              <a:rPr lang="en-US" b="1" i="1" dirty="0"/>
              <a:t>The Singularity Is Near: When Humans Transcend Biology, 2005</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418935"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4" descr="Steve Jobs vs Bill Gates. Epic Rap Battles of History - YouTube">
            <a:hlinkClick r:id="rId5"/>
            <a:extLst>
              <a:ext uri="{FF2B5EF4-FFF2-40B4-BE49-F238E27FC236}">
                <a16:creationId xmlns:a16="http://schemas.microsoft.com/office/drawing/2014/main" id="{B37EA954-95A4-9942-BF93-044B6636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735" y="4770285"/>
            <a:ext cx="4572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4 slots still open, 1 disappears September 8th</a:t>
            </a:r>
          </a:p>
          <a:p>
            <a:pPr lvl="1"/>
            <a:r>
              <a:rPr lang="en-US" dirty="0"/>
              <a:t>Worth 10 points</a:t>
            </a:r>
          </a:p>
          <a:p>
            <a:r>
              <a:rPr lang="en-US" dirty="0"/>
              <a:t>Send me you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lnSpcReduction="10000"/>
          </a:bodyPr>
          <a:lstStyle/>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49 Nice quote to start with, previous one was good too: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pp. 54 Self driving car would change example scenario a lot</a:t>
            </a:r>
          </a:p>
          <a:p>
            <a:r>
              <a:rPr lang="en-US" dirty="0"/>
              <a:t>pp. 56 Does mention of Hitler invalidate the argument? - Mike Godwin</a:t>
            </a:r>
          </a:p>
          <a:p>
            <a:r>
              <a:rPr lang="en-US" dirty="0"/>
              <a:t>pp. 57 “Instincts were learned…”?</a:t>
            </a:r>
          </a:p>
        </p:txBody>
      </p:sp>
      <p:sp>
        <p:nvSpPr>
          <p:cNvPr id="11" name="Content Placeholder 10"/>
          <p:cNvSpPr>
            <a:spLocks noGrp="1"/>
          </p:cNvSpPr>
          <p:nvPr>
            <p:ph sz="half" idx="2"/>
          </p:nvPr>
        </p:nvSpPr>
        <p:spPr/>
        <p:txBody>
          <a:bodyPr>
            <a:normAutofit fontScale="85000" lnSpcReduction="20000"/>
          </a:bodyPr>
          <a:lstStyle/>
          <a:p>
            <a:r>
              <a:rPr lang="en-US" dirty="0"/>
              <a:t>pp. 59 many/any fallacy not mentioned in Appendix B</a:t>
            </a:r>
          </a:p>
          <a:p>
            <a:r>
              <a:rPr lang="en-US" dirty="0"/>
              <a:t>pp. 65 There’s no expectation the doctor’s practice would suffer?</a:t>
            </a:r>
          </a:p>
          <a:p>
            <a:r>
              <a:rPr lang="en-US" dirty="0"/>
              <a:t>pp. 69 Is it easier for CS types to use 2</a:t>
            </a:r>
            <a:r>
              <a:rPr lang="en-US" baseline="30000" dirty="0"/>
              <a:t>nd</a:t>
            </a:r>
            <a:r>
              <a:rPr lang="en-US" dirty="0"/>
              <a:t> Categorical Imperative formulation? Am I generalizing or biased for asking?</a:t>
            </a:r>
          </a:p>
          <a:p>
            <a:r>
              <a:rPr lang="en-US" dirty="0"/>
              <a:t>pp. 79 Insurance companies do it, should they?</a:t>
            </a:r>
          </a:p>
          <a:p>
            <a:r>
              <a:rPr lang="en-US" dirty="0"/>
              <a:t>pp. 84 Convenience stores rent DVDs?</a:t>
            </a:r>
          </a:p>
          <a:p>
            <a:r>
              <a:rPr lang="en-US" dirty="0"/>
              <a:t>pp. 92 Case 3 against: minors vs adults, help and education vs. punishment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30132</TotalTime>
  <Words>2621</Words>
  <Application>Microsoft Macintosh PowerPoint</Application>
  <PresentationFormat>On-screen Show (16:9)</PresentationFormat>
  <Paragraphs>306</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Red Radial 16x9</vt:lpstr>
      <vt:lpstr>Class 3 Ethics</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293</cp:revision>
  <dcterms:created xsi:type="dcterms:W3CDTF">2014-08-25T02:19:16Z</dcterms:created>
  <dcterms:modified xsi:type="dcterms:W3CDTF">2023-09-01T23:55:19Z</dcterms:modified>
</cp:coreProperties>
</file>